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331" r:id="rId4"/>
    <p:sldId id="258" r:id="rId5"/>
    <p:sldId id="260" r:id="rId6"/>
    <p:sldId id="268" r:id="rId7"/>
    <p:sldId id="263" r:id="rId8"/>
    <p:sldId id="269" r:id="rId9"/>
    <p:sldId id="264" r:id="rId10"/>
    <p:sldId id="261" r:id="rId11"/>
    <p:sldId id="265" r:id="rId12"/>
    <p:sldId id="270" r:id="rId13"/>
    <p:sldId id="262" r:id="rId14"/>
    <p:sldId id="332" r:id="rId15"/>
    <p:sldId id="266" r:id="rId16"/>
    <p:sldId id="328" r:id="rId17"/>
    <p:sldId id="271" r:id="rId18"/>
    <p:sldId id="272" r:id="rId19"/>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54" d="100"/>
          <a:sy n="154" d="100"/>
        </p:scale>
        <p:origin x="2004" y="14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C2AB64-EF0A-4B1D-AF31-B1ADA70E197C}" type="datetimeFigureOut">
              <a:rPr lang="cs-CZ" smtClean="0"/>
              <a:t>25.3.2024</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46CA16-C764-4676-9E07-4263058722C0}" type="slidenum">
              <a:rPr lang="cs-CZ" smtClean="0"/>
              <a:t>‹#›</a:t>
            </a:fld>
            <a:endParaRPr lang="cs-CZ"/>
          </a:p>
        </p:txBody>
      </p:sp>
    </p:spTree>
    <p:extLst>
      <p:ext uri="{BB962C8B-B14F-4D97-AF65-F5344CB8AC3E}">
        <p14:creationId xmlns:p14="http://schemas.microsoft.com/office/powerpoint/2010/main" val="3366922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8646CA16-C764-4676-9E07-4263058722C0}" type="slidenum">
              <a:rPr lang="cs-CZ" smtClean="0"/>
              <a:t>2</a:t>
            </a:fld>
            <a:endParaRPr lang="cs-CZ"/>
          </a:p>
        </p:txBody>
      </p:sp>
    </p:spTree>
    <p:extLst>
      <p:ext uri="{BB962C8B-B14F-4D97-AF65-F5344CB8AC3E}">
        <p14:creationId xmlns:p14="http://schemas.microsoft.com/office/powerpoint/2010/main" val="14372560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cs-CZ" dirty="0"/>
          </a:p>
        </p:txBody>
      </p:sp>
      <p:sp>
        <p:nvSpPr>
          <p:cNvPr id="7" name="Zástupný symbol pro zápatí 4"/>
          <p:cNvSpPr>
            <a:spLocks noGrp="1"/>
          </p:cNvSpPr>
          <p:nvPr>
            <p:ph type="ftr" sz="quarter" idx="4294967295"/>
          </p:nvPr>
        </p:nvSpPr>
        <p:spPr>
          <a:xfrm>
            <a:off x="2468488" y="6356350"/>
            <a:ext cx="2895600" cy="365125"/>
          </a:xfrm>
          <a:prstGeom prst="rect">
            <a:avLst/>
          </a:prstGeom>
        </p:spPr>
        <p:txBody>
          <a:bodyPr/>
          <a:lstStyle/>
          <a:p>
            <a:endParaRPr lang="cs-CZ" dirty="0"/>
          </a:p>
        </p:txBody>
      </p:sp>
      <p:sp>
        <p:nvSpPr>
          <p:cNvPr id="8" name="Zástupný symbol pro číslo snímku 5"/>
          <p:cNvSpPr>
            <a:spLocks noGrp="1"/>
          </p:cNvSpPr>
          <p:nvPr>
            <p:ph type="sldNum" sz="quarter" idx="4294967295"/>
          </p:nvPr>
        </p:nvSpPr>
        <p:spPr>
          <a:xfrm>
            <a:off x="6156176" y="6356350"/>
            <a:ext cx="2133600" cy="365125"/>
          </a:xfrm>
          <a:prstGeom prst="rect">
            <a:avLst/>
          </a:prstGeom>
        </p:spPr>
        <p:txBody>
          <a:bodyPr/>
          <a:lstStyle/>
          <a:p>
            <a:pPr algn="ctr"/>
            <a:fld id="{0A7B650C-1C8B-45E1-A2CE-1DA28D510D1E}" type="slidenum">
              <a:rPr lang="cs-CZ" smtClean="0"/>
              <a:pPr algn="ctr"/>
              <a:t>‹#›</a:t>
            </a:fld>
            <a:endParaRPr lang="cs-CZ" dirty="0"/>
          </a:p>
        </p:txBody>
      </p:sp>
      <p:pic>
        <p:nvPicPr>
          <p:cNvPr id="9" name="Obrázek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4913" y="6233937"/>
            <a:ext cx="1628775" cy="581025"/>
          </a:xfrm>
          <a:prstGeom prst="rect">
            <a:avLst/>
          </a:prstGeom>
        </p:spPr>
      </p:pic>
      <p:pic>
        <p:nvPicPr>
          <p:cNvPr id="10" name="Obrázek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392988" y="6360368"/>
            <a:ext cx="571500" cy="381000"/>
          </a:xfrm>
          <a:prstGeom prst="rect">
            <a:avLst/>
          </a:prstGeom>
        </p:spPr>
      </p:pic>
    </p:spTree>
    <p:extLst>
      <p:ext uri="{BB962C8B-B14F-4D97-AF65-F5344CB8AC3E}">
        <p14:creationId xmlns:p14="http://schemas.microsoft.com/office/powerpoint/2010/main" val="3936937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zápatí 4"/>
          <p:cNvSpPr>
            <a:spLocks noGrp="1"/>
          </p:cNvSpPr>
          <p:nvPr>
            <p:ph type="ftr" sz="quarter" idx="4294967295"/>
          </p:nvPr>
        </p:nvSpPr>
        <p:spPr>
          <a:xfrm>
            <a:off x="2468488" y="6356350"/>
            <a:ext cx="2895600" cy="365125"/>
          </a:xfrm>
          <a:prstGeom prst="rect">
            <a:avLst/>
          </a:prstGeom>
        </p:spPr>
        <p:txBody>
          <a:bodyPr/>
          <a:lstStyle/>
          <a:p>
            <a:endParaRPr lang="cs-CZ" dirty="0"/>
          </a:p>
        </p:txBody>
      </p:sp>
      <p:sp>
        <p:nvSpPr>
          <p:cNvPr id="8" name="Zástupný symbol pro číslo snímku 5"/>
          <p:cNvSpPr>
            <a:spLocks noGrp="1"/>
          </p:cNvSpPr>
          <p:nvPr>
            <p:ph type="sldNum" sz="quarter" idx="4294967295"/>
          </p:nvPr>
        </p:nvSpPr>
        <p:spPr>
          <a:xfrm>
            <a:off x="6156176" y="6356350"/>
            <a:ext cx="2133600" cy="365125"/>
          </a:xfrm>
          <a:prstGeom prst="rect">
            <a:avLst/>
          </a:prstGeom>
        </p:spPr>
        <p:txBody>
          <a:bodyPr/>
          <a:lstStyle/>
          <a:p>
            <a:pPr algn="ctr"/>
            <a:fld id="{0A7B650C-1C8B-45E1-A2CE-1DA28D510D1E}" type="slidenum">
              <a:rPr lang="cs-CZ" smtClean="0"/>
              <a:pPr algn="ctr"/>
              <a:t>‹#›</a:t>
            </a:fld>
            <a:endParaRPr lang="cs-CZ" dirty="0"/>
          </a:p>
        </p:txBody>
      </p:sp>
    </p:spTree>
    <p:extLst>
      <p:ext uri="{BB962C8B-B14F-4D97-AF65-F5344CB8AC3E}">
        <p14:creationId xmlns:p14="http://schemas.microsoft.com/office/powerpoint/2010/main" val="1224101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zápatí 4"/>
          <p:cNvSpPr>
            <a:spLocks noGrp="1"/>
          </p:cNvSpPr>
          <p:nvPr>
            <p:ph type="ftr" sz="quarter" idx="4294967295"/>
          </p:nvPr>
        </p:nvSpPr>
        <p:spPr>
          <a:xfrm>
            <a:off x="2468488" y="6356350"/>
            <a:ext cx="2895600" cy="365125"/>
          </a:xfrm>
          <a:prstGeom prst="rect">
            <a:avLst/>
          </a:prstGeom>
        </p:spPr>
        <p:txBody>
          <a:bodyPr/>
          <a:lstStyle/>
          <a:p>
            <a:endParaRPr lang="cs-CZ" dirty="0"/>
          </a:p>
        </p:txBody>
      </p:sp>
      <p:sp>
        <p:nvSpPr>
          <p:cNvPr id="8" name="Zástupný symbol pro číslo snímku 5"/>
          <p:cNvSpPr>
            <a:spLocks noGrp="1"/>
          </p:cNvSpPr>
          <p:nvPr>
            <p:ph type="sldNum" sz="quarter" idx="4294967295"/>
          </p:nvPr>
        </p:nvSpPr>
        <p:spPr>
          <a:xfrm>
            <a:off x="6156176" y="6356350"/>
            <a:ext cx="2133600" cy="365125"/>
          </a:xfrm>
          <a:prstGeom prst="rect">
            <a:avLst/>
          </a:prstGeom>
        </p:spPr>
        <p:txBody>
          <a:bodyPr/>
          <a:lstStyle/>
          <a:p>
            <a:pPr algn="ctr"/>
            <a:fld id="{0A7B650C-1C8B-45E1-A2CE-1DA28D510D1E}" type="slidenum">
              <a:rPr lang="cs-CZ" smtClean="0"/>
              <a:pPr algn="ctr"/>
              <a:t>‹#›</a:t>
            </a:fld>
            <a:endParaRPr lang="cs-CZ" dirty="0"/>
          </a:p>
        </p:txBody>
      </p:sp>
    </p:spTree>
    <p:extLst>
      <p:ext uri="{BB962C8B-B14F-4D97-AF65-F5344CB8AC3E}">
        <p14:creationId xmlns:p14="http://schemas.microsoft.com/office/powerpoint/2010/main" val="4054283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zápatí 4"/>
          <p:cNvSpPr>
            <a:spLocks noGrp="1"/>
          </p:cNvSpPr>
          <p:nvPr>
            <p:ph type="ftr" sz="quarter" idx="4294967295"/>
          </p:nvPr>
        </p:nvSpPr>
        <p:spPr>
          <a:xfrm>
            <a:off x="2468488" y="6356350"/>
            <a:ext cx="2895600" cy="365125"/>
          </a:xfrm>
          <a:prstGeom prst="rect">
            <a:avLst/>
          </a:prstGeom>
        </p:spPr>
        <p:txBody>
          <a:bodyPr/>
          <a:lstStyle/>
          <a:p>
            <a:endParaRPr lang="cs-CZ" dirty="0"/>
          </a:p>
        </p:txBody>
      </p:sp>
      <p:sp>
        <p:nvSpPr>
          <p:cNvPr id="8" name="Zástupný symbol pro číslo snímku 5"/>
          <p:cNvSpPr>
            <a:spLocks noGrp="1"/>
          </p:cNvSpPr>
          <p:nvPr>
            <p:ph type="sldNum" sz="quarter" idx="4294967295"/>
          </p:nvPr>
        </p:nvSpPr>
        <p:spPr>
          <a:xfrm>
            <a:off x="6156176" y="6356350"/>
            <a:ext cx="2133600" cy="365125"/>
          </a:xfrm>
          <a:prstGeom prst="rect">
            <a:avLst/>
          </a:prstGeom>
        </p:spPr>
        <p:txBody>
          <a:bodyPr/>
          <a:lstStyle/>
          <a:p>
            <a:pPr algn="ctr"/>
            <a:fld id="{0A7B650C-1C8B-45E1-A2CE-1DA28D510D1E}" type="slidenum">
              <a:rPr lang="cs-CZ" smtClean="0"/>
              <a:pPr algn="ctr"/>
              <a:t>‹#›</a:t>
            </a:fld>
            <a:endParaRPr lang="cs-CZ" dirty="0"/>
          </a:p>
        </p:txBody>
      </p:sp>
    </p:spTree>
    <p:extLst>
      <p:ext uri="{BB962C8B-B14F-4D97-AF65-F5344CB8AC3E}">
        <p14:creationId xmlns:p14="http://schemas.microsoft.com/office/powerpoint/2010/main" val="380906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7" name="Zástupný symbol pro zápatí 4"/>
          <p:cNvSpPr>
            <a:spLocks noGrp="1"/>
          </p:cNvSpPr>
          <p:nvPr>
            <p:ph type="ftr" sz="quarter" idx="4294967295"/>
          </p:nvPr>
        </p:nvSpPr>
        <p:spPr>
          <a:xfrm>
            <a:off x="2468488" y="6356350"/>
            <a:ext cx="2895600" cy="365125"/>
          </a:xfrm>
          <a:prstGeom prst="rect">
            <a:avLst/>
          </a:prstGeom>
        </p:spPr>
        <p:txBody>
          <a:bodyPr/>
          <a:lstStyle/>
          <a:p>
            <a:endParaRPr lang="cs-CZ" dirty="0"/>
          </a:p>
        </p:txBody>
      </p:sp>
      <p:sp>
        <p:nvSpPr>
          <p:cNvPr id="8" name="Zástupný symbol pro číslo snímku 5"/>
          <p:cNvSpPr>
            <a:spLocks noGrp="1"/>
          </p:cNvSpPr>
          <p:nvPr>
            <p:ph type="sldNum" sz="quarter" idx="4294967295"/>
          </p:nvPr>
        </p:nvSpPr>
        <p:spPr>
          <a:xfrm>
            <a:off x="6156176" y="6356350"/>
            <a:ext cx="2133600" cy="365125"/>
          </a:xfrm>
          <a:prstGeom prst="rect">
            <a:avLst/>
          </a:prstGeom>
        </p:spPr>
        <p:txBody>
          <a:bodyPr/>
          <a:lstStyle/>
          <a:p>
            <a:pPr algn="ctr"/>
            <a:fld id="{0A7B650C-1C8B-45E1-A2CE-1DA28D510D1E}" type="slidenum">
              <a:rPr lang="cs-CZ" smtClean="0"/>
              <a:pPr algn="ctr"/>
              <a:t>‹#›</a:t>
            </a:fld>
            <a:endParaRPr lang="cs-CZ" dirty="0"/>
          </a:p>
        </p:txBody>
      </p:sp>
    </p:spTree>
    <p:extLst>
      <p:ext uri="{BB962C8B-B14F-4D97-AF65-F5344CB8AC3E}">
        <p14:creationId xmlns:p14="http://schemas.microsoft.com/office/powerpoint/2010/main" val="3781139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8" name="Zástupný symbol pro zápatí 4"/>
          <p:cNvSpPr>
            <a:spLocks noGrp="1"/>
          </p:cNvSpPr>
          <p:nvPr>
            <p:ph type="ftr" sz="quarter" idx="4294967295"/>
          </p:nvPr>
        </p:nvSpPr>
        <p:spPr>
          <a:xfrm>
            <a:off x="2468488" y="6356350"/>
            <a:ext cx="2895600" cy="365125"/>
          </a:xfrm>
          <a:prstGeom prst="rect">
            <a:avLst/>
          </a:prstGeom>
        </p:spPr>
        <p:txBody>
          <a:bodyPr/>
          <a:lstStyle/>
          <a:p>
            <a:endParaRPr lang="cs-CZ" dirty="0"/>
          </a:p>
        </p:txBody>
      </p:sp>
      <p:sp>
        <p:nvSpPr>
          <p:cNvPr id="9" name="Zástupný symbol pro číslo snímku 5"/>
          <p:cNvSpPr>
            <a:spLocks noGrp="1"/>
          </p:cNvSpPr>
          <p:nvPr>
            <p:ph type="sldNum" sz="quarter" idx="4294967295"/>
          </p:nvPr>
        </p:nvSpPr>
        <p:spPr>
          <a:xfrm>
            <a:off x="6156176" y="6356350"/>
            <a:ext cx="2133600" cy="365125"/>
          </a:xfrm>
          <a:prstGeom prst="rect">
            <a:avLst/>
          </a:prstGeom>
        </p:spPr>
        <p:txBody>
          <a:bodyPr/>
          <a:lstStyle/>
          <a:p>
            <a:pPr algn="ctr"/>
            <a:fld id="{0A7B650C-1C8B-45E1-A2CE-1DA28D510D1E}" type="slidenum">
              <a:rPr lang="cs-CZ" smtClean="0"/>
              <a:pPr algn="ctr"/>
              <a:t>‹#›</a:t>
            </a:fld>
            <a:endParaRPr lang="cs-CZ" dirty="0"/>
          </a:p>
        </p:txBody>
      </p:sp>
    </p:spTree>
    <p:extLst>
      <p:ext uri="{BB962C8B-B14F-4D97-AF65-F5344CB8AC3E}">
        <p14:creationId xmlns:p14="http://schemas.microsoft.com/office/powerpoint/2010/main" val="4078269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10" name="Zástupný symbol pro zápatí 4"/>
          <p:cNvSpPr>
            <a:spLocks noGrp="1"/>
          </p:cNvSpPr>
          <p:nvPr>
            <p:ph type="ftr" sz="quarter" idx="4294967295"/>
          </p:nvPr>
        </p:nvSpPr>
        <p:spPr>
          <a:xfrm>
            <a:off x="2468488" y="6356350"/>
            <a:ext cx="2895600" cy="365125"/>
          </a:xfrm>
          <a:prstGeom prst="rect">
            <a:avLst/>
          </a:prstGeom>
        </p:spPr>
        <p:txBody>
          <a:bodyPr/>
          <a:lstStyle/>
          <a:p>
            <a:endParaRPr lang="cs-CZ" dirty="0"/>
          </a:p>
        </p:txBody>
      </p:sp>
      <p:sp>
        <p:nvSpPr>
          <p:cNvPr id="11" name="Zástupný symbol pro číslo snímku 5"/>
          <p:cNvSpPr>
            <a:spLocks noGrp="1"/>
          </p:cNvSpPr>
          <p:nvPr>
            <p:ph type="sldNum" sz="quarter" idx="4294967295"/>
          </p:nvPr>
        </p:nvSpPr>
        <p:spPr>
          <a:xfrm>
            <a:off x="6156176" y="6356350"/>
            <a:ext cx="2133600" cy="365125"/>
          </a:xfrm>
          <a:prstGeom prst="rect">
            <a:avLst/>
          </a:prstGeom>
        </p:spPr>
        <p:txBody>
          <a:bodyPr/>
          <a:lstStyle/>
          <a:p>
            <a:pPr algn="ctr"/>
            <a:fld id="{0A7B650C-1C8B-45E1-A2CE-1DA28D510D1E}" type="slidenum">
              <a:rPr lang="cs-CZ" smtClean="0"/>
              <a:pPr algn="ctr"/>
              <a:t>‹#›</a:t>
            </a:fld>
            <a:endParaRPr lang="cs-CZ" dirty="0"/>
          </a:p>
        </p:txBody>
      </p:sp>
    </p:spTree>
    <p:extLst>
      <p:ext uri="{BB962C8B-B14F-4D97-AF65-F5344CB8AC3E}">
        <p14:creationId xmlns:p14="http://schemas.microsoft.com/office/powerpoint/2010/main" val="1002417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6" name="Zástupný symbol pro zápatí 4"/>
          <p:cNvSpPr>
            <a:spLocks noGrp="1"/>
          </p:cNvSpPr>
          <p:nvPr>
            <p:ph type="ftr" sz="quarter" idx="3"/>
          </p:nvPr>
        </p:nvSpPr>
        <p:spPr>
          <a:xfrm>
            <a:off x="2468488" y="6356350"/>
            <a:ext cx="2895600" cy="365125"/>
          </a:xfrm>
          <a:prstGeom prst="rect">
            <a:avLst/>
          </a:prstGeom>
        </p:spPr>
        <p:txBody>
          <a:bodyPr/>
          <a:lstStyle/>
          <a:p>
            <a:endParaRPr lang="cs-CZ"/>
          </a:p>
        </p:txBody>
      </p:sp>
      <p:sp>
        <p:nvSpPr>
          <p:cNvPr id="7" name="Zástupný symbol pro číslo snímku 5"/>
          <p:cNvSpPr>
            <a:spLocks noGrp="1"/>
          </p:cNvSpPr>
          <p:nvPr>
            <p:ph type="sldNum" sz="quarter" idx="4"/>
          </p:nvPr>
        </p:nvSpPr>
        <p:spPr>
          <a:xfrm>
            <a:off x="6156176" y="6356350"/>
            <a:ext cx="2133600" cy="365125"/>
          </a:xfrm>
          <a:prstGeom prst="rect">
            <a:avLst/>
          </a:prstGeom>
        </p:spPr>
        <p:txBody>
          <a:bodyPr/>
          <a:lstStyle/>
          <a:p>
            <a:pPr algn="ctr"/>
            <a:fld id="{0A7B650C-1C8B-45E1-A2CE-1DA28D510D1E}" type="slidenum">
              <a:rPr lang="cs-CZ" smtClean="0"/>
              <a:pPr algn="ctr"/>
              <a:t>‹#›</a:t>
            </a:fld>
            <a:endParaRPr lang="cs-CZ" dirty="0"/>
          </a:p>
        </p:txBody>
      </p:sp>
    </p:spTree>
    <p:extLst>
      <p:ext uri="{BB962C8B-B14F-4D97-AF65-F5344CB8AC3E}">
        <p14:creationId xmlns:p14="http://schemas.microsoft.com/office/powerpoint/2010/main" val="17998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a:xfrm>
            <a:off x="457200" y="6356350"/>
            <a:ext cx="2133600" cy="365125"/>
          </a:xfrm>
          <a:prstGeom prst="rect">
            <a:avLst/>
          </a:prstGeom>
        </p:spPr>
        <p:txBody>
          <a:bodyPr/>
          <a:lstStyle/>
          <a:p>
            <a:fld id="{A59ED0A4-9002-4F13-A385-30BE552C0E59}" type="datetimeFigureOut">
              <a:rPr lang="cs-CZ" smtClean="0"/>
              <a:t>25.3.2024</a:t>
            </a:fld>
            <a:endParaRPr lang="cs-CZ"/>
          </a:p>
        </p:txBody>
      </p:sp>
      <p:sp>
        <p:nvSpPr>
          <p:cNvPr id="5" name="Zástupný symbol pro zápatí 4"/>
          <p:cNvSpPr>
            <a:spLocks noGrp="1"/>
          </p:cNvSpPr>
          <p:nvPr>
            <p:ph type="ftr" sz="quarter" idx="3"/>
          </p:nvPr>
        </p:nvSpPr>
        <p:spPr>
          <a:xfrm>
            <a:off x="2468488" y="6356350"/>
            <a:ext cx="2895600" cy="365125"/>
          </a:xfrm>
          <a:prstGeom prst="rect">
            <a:avLst/>
          </a:prstGeom>
        </p:spPr>
        <p:txBody>
          <a:bodyPr/>
          <a:lstStyle/>
          <a:p>
            <a:endParaRPr lang="cs-CZ"/>
          </a:p>
        </p:txBody>
      </p:sp>
      <p:sp>
        <p:nvSpPr>
          <p:cNvPr id="6" name="Zástupný symbol pro číslo snímku 5"/>
          <p:cNvSpPr>
            <a:spLocks noGrp="1"/>
          </p:cNvSpPr>
          <p:nvPr>
            <p:ph type="sldNum" sz="quarter" idx="4"/>
          </p:nvPr>
        </p:nvSpPr>
        <p:spPr>
          <a:xfrm>
            <a:off x="6156176" y="6356350"/>
            <a:ext cx="2133600" cy="365125"/>
          </a:xfrm>
          <a:prstGeom prst="rect">
            <a:avLst/>
          </a:prstGeom>
        </p:spPr>
        <p:txBody>
          <a:bodyPr/>
          <a:lstStyle/>
          <a:p>
            <a:pPr algn="ctr"/>
            <a:fld id="{0A7B650C-1C8B-45E1-A2CE-1DA28D510D1E}" type="slidenum">
              <a:rPr lang="cs-CZ" smtClean="0"/>
              <a:pPr algn="ctr"/>
              <a:t>‹#›</a:t>
            </a:fld>
            <a:endParaRPr lang="cs-CZ" dirty="0"/>
          </a:p>
        </p:txBody>
      </p:sp>
    </p:spTree>
    <p:extLst>
      <p:ext uri="{BB962C8B-B14F-4D97-AF65-F5344CB8AC3E}">
        <p14:creationId xmlns:p14="http://schemas.microsoft.com/office/powerpoint/2010/main" val="106304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8" name="Zástupný symbol pro zápatí 4"/>
          <p:cNvSpPr>
            <a:spLocks noGrp="1"/>
          </p:cNvSpPr>
          <p:nvPr>
            <p:ph type="ftr" sz="quarter" idx="3"/>
          </p:nvPr>
        </p:nvSpPr>
        <p:spPr>
          <a:xfrm>
            <a:off x="2468488" y="6356350"/>
            <a:ext cx="2895600" cy="365125"/>
          </a:xfrm>
          <a:prstGeom prst="rect">
            <a:avLst/>
          </a:prstGeom>
        </p:spPr>
        <p:txBody>
          <a:bodyPr/>
          <a:lstStyle/>
          <a:p>
            <a:endParaRPr lang="cs-CZ"/>
          </a:p>
        </p:txBody>
      </p:sp>
      <p:sp>
        <p:nvSpPr>
          <p:cNvPr id="9" name="Zástupný symbol pro číslo snímku 5"/>
          <p:cNvSpPr>
            <a:spLocks noGrp="1"/>
          </p:cNvSpPr>
          <p:nvPr>
            <p:ph type="sldNum" sz="quarter" idx="4"/>
          </p:nvPr>
        </p:nvSpPr>
        <p:spPr>
          <a:xfrm>
            <a:off x="6156176" y="6356350"/>
            <a:ext cx="2133600" cy="365125"/>
          </a:xfrm>
          <a:prstGeom prst="rect">
            <a:avLst/>
          </a:prstGeom>
        </p:spPr>
        <p:txBody>
          <a:bodyPr/>
          <a:lstStyle/>
          <a:p>
            <a:pPr algn="ctr"/>
            <a:fld id="{0A7B650C-1C8B-45E1-A2CE-1DA28D510D1E}" type="slidenum">
              <a:rPr lang="cs-CZ" smtClean="0"/>
              <a:pPr algn="ctr"/>
              <a:t>‹#›</a:t>
            </a:fld>
            <a:endParaRPr lang="cs-CZ" dirty="0"/>
          </a:p>
        </p:txBody>
      </p:sp>
    </p:spTree>
    <p:extLst>
      <p:ext uri="{BB962C8B-B14F-4D97-AF65-F5344CB8AC3E}">
        <p14:creationId xmlns:p14="http://schemas.microsoft.com/office/powerpoint/2010/main" val="2345666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8" name="Zástupný symbol pro zápatí 4"/>
          <p:cNvSpPr>
            <a:spLocks noGrp="1"/>
          </p:cNvSpPr>
          <p:nvPr>
            <p:ph type="ftr" sz="quarter" idx="3"/>
          </p:nvPr>
        </p:nvSpPr>
        <p:spPr>
          <a:xfrm>
            <a:off x="2468488" y="6356350"/>
            <a:ext cx="2895600" cy="365125"/>
          </a:xfrm>
          <a:prstGeom prst="rect">
            <a:avLst/>
          </a:prstGeom>
        </p:spPr>
        <p:txBody>
          <a:bodyPr/>
          <a:lstStyle/>
          <a:p>
            <a:endParaRPr lang="cs-CZ"/>
          </a:p>
        </p:txBody>
      </p:sp>
      <p:sp>
        <p:nvSpPr>
          <p:cNvPr id="9" name="Zástupný symbol pro číslo snímku 5"/>
          <p:cNvSpPr>
            <a:spLocks noGrp="1"/>
          </p:cNvSpPr>
          <p:nvPr>
            <p:ph type="sldNum" sz="quarter" idx="4"/>
          </p:nvPr>
        </p:nvSpPr>
        <p:spPr>
          <a:xfrm>
            <a:off x="6156176" y="6356350"/>
            <a:ext cx="2133600" cy="365125"/>
          </a:xfrm>
          <a:prstGeom prst="rect">
            <a:avLst/>
          </a:prstGeom>
        </p:spPr>
        <p:txBody>
          <a:bodyPr/>
          <a:lstStyle/>
          <a:p>
            <a:pPr algn="ctr"/>
            <a:fld id="{0A7B650C-1C8B-45E1-A2CE-1DA28D510D1E}" type="slidenum">
              <a:rPr lang="cs-CZ" smtClean="0"/>
              <a:pPr algn="ctr"/>
              <a:t>‹#›</a:t>
            </a:fld>
            <a:endParaRPr lang="cs-CZ" dirty="0"/>
          </a:p>
        </p:txBody>
      </p:sp>
    </p:spTree>
    <p:extLst>
      <p:ext uri="{BB962C8B-B14F-4D97-AF65-F5344CB8AC3E}">
        <p14:creationId xmlns:p14="http://schemas.microsoft.com/office/powerpoint/2010/main" val="3671091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395536" y="260648"/>
            <a:ext cx="8291264" cy="1156990"/>
          </a:xfrm>
          <a:prstGeom prst="rect">
            <a:avLst/>
          </a:prstGeom>
        </p:spPr>
        <p:txBody>
          <a:bodyPr vert="horz" lIns="91440" tIns="45720" rIns="91440" bIns="45720" rtlCol="0" anchor="ctr">
            <a:normAutofit/>
          </a:bodyPr>
          <a:lstStyle/>
          <a:p>
            <a:r>
              <a:rPr lang="cs-CZ" dirty="0"/>
              <a:t>Kliknutím lze upravit styl.</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zápatí 4"/>
          <p:cNvSpPr>
            <a:spLocks noGrp="1"/>
          </p:cNvSpPr>
          <p:nvPr>
            <p:ph type="ftr" sz="quarter" idx="3"/>
          </p:nvPr>
        </p:nvSpPr>
        <p:spPr>
          <a:xfrm>
            <a:off x="2468488" y="6356350"/>
            <a:ext cx="2895600" cy="365125"/>
          </a:xfrm>
          <a:prstGeom prst="rect">
            <a:avLst/>
          </a:prstGeom>
        </p:spPr>
        <p:txBody>
          <a:bodyPr/>
          <a:lstStyle/>
          <a:p>
            <a:endParaRPr lang="cs-CZ" dirty="0"/>
          </a:p>
        </p:txBody>
      </p:sp>
      <p:sp>
        <p:nvSpPr>
          <p:cNvPr id="8" name="Zástupný symbol pro číslo snímku 5"/>
          <p:cNvSpPr>
            <a:spLocks noGrp="1"/>
          </p:cNvSpPr>
          <p:nvPr>
            <p:ph type="sldNum" sz="quarter" idx="4"/>
          </p:nvPr>
        </p:nvSpPr>
        <p:spPr>
          <a:xfrm>
            <a:off x="6156176" y="6356350"/>
            <a:ext cx="2133600" cy="365125"/>
          </a:xfrm>
          <a:prstGeom prst="rect">
            <a:avLst/>
          </a:prstGeom>
        </p:spPr>
        <p:txBody>
          <a:bodyPr/>
          <a:lstStyle/>
          <a:p>
            <a:pPr algn="ctr"/>
            <a:fld id="{0A7B650C-1C8B-45E1-A2CE-1DA28D510D1E}" type="slidenum">
              <a:rPr lang="cs-CZ" smtClean="0"/>
              <a:pPr algn="ctr"/>
              <a:t>‹#›</a:t>
            </a:fld>
            <a:endParaRPr lang="cs-CZ" dirty="0"/>
          </a:p>
        </p:txBody>
      </p:sp>
      <p:pic>
        <p:nvPicPr>
          <p:cNvPr id="9" name="Obrázek 8"/>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77547" y="6218076"/>
            <a:ext cx="1628775" cy="581025"/>
          </a:xfrm>
          <a:prstGeom prst="rect">
            <a:avLst/>
          </a:prstGeom>
        </p:spPr>
      </p:pic>
      <p:pic>
        <p:nvPicPr>
          <p:cNvPr id="10" name="Obrázek 9"/>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8392988" y="6360368"/>
            <a:ext cx="571500" cy="381000"/>
          </a:xfrm>
          <a:prstGeom prst="rect">
            <a:avLst/>
          </a:prstGeom>
        </p:spPr>
      </p:pic>
    </p:spTree>
    <p:extLst>
      <p:ext uri="{BB962C8B-B14F-4D97-AF65-F5344CB8AC3E}">
        <p14:creationId xmlns:p14="http://schemas.microsoft.com/office/powerpoint/2010/main" val="3597038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Tx/>
        <a:buBlip>
          <a:blip r:embed="rId15"/>
        </a:buBlip>
        <a:defRPr sz="3200" kern="1200">
          <a:solidFill>
            <a:schemeClr val="tx1"/>
          </a:solidFill>
          <a:latin typeface="+mn-lt"/>
          <a:ea typeface="+mn-ea"/>
          <a:cs typeface="+mn-cs"/>
        </a:defRPr>
      </a:lvl1pPr>
      <a:lvl2pPr marL="742950" indent="-285750" algn="l" defTabSz="914400" rtl="0" eaLnBrk="1" latinLnBrk="0" hangingPunct="1">
        <a:spcBef>
          <a:spcPct val="20000"/>
        </a:spcBef>
        <a:buFontTx/>
        <a:buBlip>
          <a:blip r:embed="rId15"/>
        </a:buBlip>
        <a:defRPr sz="2800" kern="1200">
          <a:solidFill>
            <a:schemeClr val="tx1"/>
          </a:solidFill>
          <a:latin typeface="+mn-lt"/>
          <a:ea typeface="+mn-ea"/>
          <a:cs typeface="+mn-cs"/>
        </a:defRPr>
      </a:lvl2pPr>
      <a:lvl3pPr marL="1143000" indent="-228600" algn="l" defTabSz="914400" rtl="0" eaLnBrk="1" latinLnBrk="0" hangingPunct="1">
        <a:spcBef>
          <a:spcPct val="20000"/>
        </a:spcBef>
        <a:buFontTx/>
        <a:buBlip>
          <a:blip r:embed="rId15"/>
        </a:buBlip>
        <a:defRPr sz="2400" kern="1200">
          <a:solidFill>
            <a:schemeClr val="tx1"/>
          </a:solidFill>
          <a:latin typeface="+mn-lt"/>
          <a:ea typeface="+mn-ea"/>
          <a:cs typeface="+mn-cs"/>
        </a:defRPr>
      </a:lvl3pPr>
      <a:lvl4pPr marL="1600200" indent="-228600" algn="l" defTabSz="914400" rtl="0" eaLnBrk="1" latinLnBrk="0" hangingPunct="1">
        <a:spcBef>
          <a:spcPct val="20000"/>
        </a:spcBef>
        <a:buFontTx/>
        <a:buBlip>
          <a:blip r:embed="rId15"/>
        </a:buBlip>
        <a:defRPr sz="2000" kern="1200">
          <a:solidFill>
            <a:schemeClr val="tx1"/>
          </a:solidFill>
          <a:latin typeface="+mn-lt"/>
          <a:ea typeface="+mn-ea"/>
          <a:cs typeface="+mn-cs"/>
        </a:defRPr>
      </a:lvl4pPr>
      <a:lvl5pPr marL="2057400" indent="-228600" algn="l" defTabSz="914400" rtl="0" eaLnBrk="1" latinLnBrk="0" hangingPunct="1">
        <a:spcBef>
          <a:spcPct val="20000"/>
        </a:spcBef>
        <a:buFontTx/>
        <a:buBlip>
          <a:blip r:embed="rId15"/>
        </a:buBlip>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uskvbl.cz/attachments/2085_informace%20na%20WEB-%20M1%20AER%20aktualizovan%C3%A9%20.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uskvbl.cz/cs/registrace-a-schvalovani/registrace-vlp/seznam-vlp/aktualne-registrovane-vlp"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adr@uskvbl.cz" TargetMode="External"/><Relationship Id="rId2" Type="http://schemas.openxmlformats.org/officeDocument/2006/relationships/hyperlink" Target="mailto:ras@uskvbl.cz" TargetMode="External"/><Relationship Id="rId1" Type="http://schemas.openxmlformats.org/officeDocument/2006/relationships/slideLayout" Target="../slideLayouts/slideLayout2.xml"/><Relationship Id="rId4" Type="http://schemas.openxmlformats.org/officeDocument/2006/relationships/hyperlink" Target="https://www.uskvbl.cz/cs/krizove-situace" TargetMode="External"/></Relationships>
</file>

<file path=ppt/slides/_rels/slide17.xml.rels><?xml version="1.0" encoding="UTF-8" standalone="yes"?>
<Relationships xmlns="http://schemas.openxmlformats.org/package/2006/relationships"><Relationship Id="rId2" Type="http://schemas.openxmlformats.org/officeDocument/2006/relationships/hyperlink" Target="https://www.uskvbl.cz/cs/registrace-a-schvalovani/evidence-vtp/seznam-vtp"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124744"/>
            <a:ext cx="7772400" cy="2376264"/>
          </a:xfrm>
        </p:spPr>
        <p:txBody>
          <a:bodyPr/>
          <a:lstStyle/>
          <a:p>
            <a:r>
              <a:rPr lang="cs-CZ" dirty="0"/>
              <a:t>Informace o závadě v jakosti veterinárního léčivého přípravku M-1AER</a:t>
            </a:r>
          </a:p>
        </p:txBody>
      </p:sp>
      <p:sp>
        <p:nvSpPr>
          <p:cNvPr id="3" name="Podnadpis 2"/>
          <p:cNvSpPr>
            <a:spLocks noGrp="1"/>
          </p:cNvSpPr>
          <p:nvPr>
            <p:ph type="subTitle" idx="1"/>
          </p:nvPr>
        </p:nvSpPr>
        <p:spPr>
          <a:xfrm>
            <a:off x="899592" y="5301208"/>
            <a:ext cx="7344816" cy="792088"/>
          </a:xfrm>
        </p:spPr>
        <p:txBody>
          <a:bodyPr>
            <a:noAutofit/>
          </a:bodyPr>
          <a:lstStyle/>
          <a:p>
            <a:pPr algn="just"/>
            <a:r>
              <a:rPr lang="cs-CZ" sz="2000" dirty="0"/>
              <a:t>MVDr. Petra </a:t>
            </a:r>
            <a:r>
              <a:rPr lang="cs-CZ" sz="2000" dirty="0" err="1"/>
              <a:t>Műllerová</a:t>
            </a:r>
            <a:endParaRPr lang="cs-CZ" sz="2000" dirty="0"/>
          </a:p>
        </p:txBody>
      </p:sp>
      <p:sp>
        <p:nvSpPr>
          <p:cNvPr id="4" name="Zástupný symbol pro zápatí 4"/>
          <p:cNvSpPr>
            <a:spLocks noGrp="1"/>
          </p:cNvSpPr>
          <p:nvPr>
            <p:ph type="ftr" sz="quarter" idx="4294967295"/>
          </p:nvPr>
        </p:nvSpPr>
        <p:spPr>
          <a:xfrm>
            <a:off x="2468488" y="6356350"/>
            <a:ext cx="2895600" cy="365125"/>
          </a:xfrm>
          <a:prstGeom prst="rect">
            <a:avLst/>
          </a:prstGeom>
        </p:spPr>
        <p:txBody>
          <a:bodyPr/>
          <a:lstStyle/>
          <a:p>
            <a:r>
              <a:rPr lang="cs-CZ" dirty="0"/>
              <a:t>26.-27.3.2024</a:t>
            </a:r>
          </a:p>
        </p:txBody>
      </p:sp>
      <p:pic>
        <p:nvPicPr>
          <p:cNvPr id="6" name="Obráze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913" y="6233937"/>
            <a:ext cx="1628775" cy="581025"/>
          </a:xfrm>
          <a:prstGeom prst="rect">
            <a:avLst/>
          </a:prstGeom>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92988" y="6360368"/>
            <a:ext cx="571500" cy="381000"/>
          </a:xfrm>
          <a:prstGeom prst="rect">
            <a:avLst/>
          </a:prstGeom>
        </p:spPr>
      </p:pic>
    </p:spTree>
    <p:extLst>
      <p:ext uri="{BB962C8B-B14F-4D97-AF65-F5344CB8AC3E}">
        <p14:creationId xmlns:p14="http://schemas.microsoft.com/office/powerpoint/2010/main" val="3458079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CCF2371-FAF5-4B40-87B5-E4196C92A1AC}"/>
              </a:ext>
            </a:extLst>
          </p:cNvPr>
          <p:cNvSpPr>
            <a:spLocks noGrp="1"/>
          </p:cNvSpPr>
          <p:nvPr>
            <p:ph type="title"/>
          </p:nvPr>
        </p:nvSpPr>
        <p:spPr/>
        <p:txBody>
          <a:bodyPr/>
          <a:lstStyle/>
          <a:p>
            <a:r>
              <a:rPr lang="cs-CZ" dirty="0"/>
              <a:t>Informace na webu</a:t>
            </a:r>
          </a:p>
        </p:txBody>
      </p:sp>
      <p:sp>
        <p:nvSpPr>
          <p:cNvPr id="3" name="Zástupný symbol pro obsah 2">
            <a:extLst>
              <a:ext uri="{FF2B5EF4-FFF2-40B4-BE49-F238E27FC236}">
                <a16:creationId xmlns:a16="http://schemas.microsoft.com/office/drawing/2014/main" id="{8584F4DC-FF86-4498-9008-FA5BF7802CBF}"/>
              </a:ext>
            </a:extLst>
          </p:cNvPr>
          <p:cNvSpPr>
            <a:spLocks noGrp="1"/>
          </p:cNvSpPr>
          <p:nvPr>
            <p:ph idx="1"/>
          </p:nvPr>
        </p:nvSpPr>
        <p:spPr/>
        <p:txBody>
          <a:bodyPr/>
          <a:lstStyle/>
          <a:p>
            <a:r>
              <a:rPr lang="cs-CZ" dirty="0"/>
              <a:t>Informace o stažení na web. stránkách ÚSKVBL </a:t>
            </a:r>
            <a:r>
              <a:rPr lang="cs-CZ" dirty="0">
                <a:hlinkClick r:id="rId2"/>
              </a:rPr>
              <a:t>https://www.uskvbl.cz/attachments/2085_informace%20na%20WEB-%20M1%20AER%20aktualizovan%C3%A9%20.pdf</a:t>
            </a:r>
            <a:endParaRPr lang="cs-CZ" dirty="0"/>
          </a:p>
          <a:p>
            <a:endParaRPr lang="cs-CZ" dirty="0"/>
          </a:p>
        </p:txBody>
      </p:sp>
    </p:spTree>
    <p:extLst>
      <p:ext uri="{BB962C8B-B14F-4D97-AF65-F5344CB8AC3E}">
        <p14:creationId xmlns:p14="http://schemas.microsoft.com/office/powerpoint/2010/main" val="41080306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14EA675-9E81-4854-96C6-EE0E9BD6F03B}"/>
              </a:ext>
            </a:extLst>
          </p:cNvPr>
          <p:cNvSpPr>
            <a:spLocks noGrp="1"/>
          </p:cNvSpPr>
          <p:nvPr>
            <p:ph type="title"/>
          </p:nvPr>
        </p:nvSpPr>
        <p:spPr>
          <a:xfrm>
            <a:off x="395536" y="260648"/>
            <a:ext cx="8291264" cy="1584176"/>
          </a:xfrm>
        </p:spPr>
        <p:txBody>
          <a:bodyPr>
            <a:noAutofit/>
          </a:bodyPr>
          <a:lstStyle/>
          <a:p>
            <a:r>
              <a:rPr lang="cs-CZ" sz="3600" dirty="0"/>
              <a:t>Bezpečnost vyšší dávky - pro včelstva ošetřená předmětnými šaržemi předmětného VLP </a:t>
            </a:r>
          </a:p>
        </p:txBody>
      </p:sp>
      <p:sp>
        <p:nvSpPr>
          <p:cNvPr id="3" name="Zástupný symbol pro obsah 2">
            <a:extLst>
              <a:ext uri="{FF2B5EF4-FFF2-40B4-BE49-F238E27FC236}">
                <a16:creationId xmlns:a16="http://schemas.microsoft.com/office/drawing/2014/main" id="{E0A7C6E0-A60E-44E3-9457-6689AF10BCB7}"/>
              </a:ext>
            </a:extLst>
          </p:cNvPr>
          <p:cNvSpPr>
            <a:spLocks noGrp="1"/>
          </p:cNvSpPr>
          <p:nvPr>
            <p:ph idx="1"/>
          </p:nvPr>
        </p:nvSpPr>
        <p:spPr>
          <a:xfrm>
            <a:off x="395536" y="1916832"/>
            <a:ext cx="8291264" cy="4209331"/>
          </a:xfrm>
        </p:spPr>
        <p:txBody>
          <a:bodyPr>
            <a:normAutofit fontScale="55000" lnSpcReduction="20000"/>
          </a:bodyPr>
          <a:lstStyle/>
          <a:p>
            <a:pPr algn="just"/>
            <a:r>
              <a:rPr lang="cs-CZ" dirty="0"/>
              <a:t>V případě řešené závady v jakosti bylo maximální překročení obsahu účinné látky 1,3 násobné, a tedy pro včely neškodné. V rámci vývoje přípravku bylo ověřeno experimentálně, že maximální neškodné předávkování je desetinásobek doporučené dávky. Tyto poznatky byly uvedeny v registrační dokumentaci, část 3, „Zkoušky bezpečnosti a reziduí“, kapitola provádění zkoušek a toxikologie. </a:t>
            </a:r>
          </a:p>
          <a:p>
            <a:pPr algn="just"/>
            <a:r>
              <a:rPr lang="cs-CZ" dirty="0"/>
              <a:t>Podle zkušeností držitele za třicet let používání přípravku jsou informace o několika případech, kdy chovatel omylem použil desetinásobnou dávku účinné látky. Použil přípravek M1 AER k fumigaci místo přípravku MP10, který má desetkrát nižší koncentraci </a:t>
            </a:r>
            <a:r>
              <a:rPr lang="cs-CZ" dirty="0" err="1"/>
              <a:t>fluvalinátu</a:t>
            </a:r>
            <a:r>
              <a:rPr lang="cs-CZ" dirty="0"/>
              <a:t>. V těchto případech bylo evidováno částečné poškození minimálně desetkrát předávkovaných včelstev, ale ne totální úhyny včelstev na takto chybně ošetřených stanovištích.</a:t>
            </a:r>
          </a:p>
          <a:p>
            <a:pPr algn="just"/>
            <a:r>
              <a:rPr lang="cs-CZ" dirty="0"/>
              <a:t>V případě aplikace přípravku M1 nátěrem víček plodu rovněž při vývoji metodiky ošetření bylo zkoušeno předávkování až do desetinásobku. Ani v těchto případech nebylo žádné poškození zaznamenáno. V příbalové informaci je u této metody pokyn nenatírat více než 10 dm2, což je ale požadavek z hlediska deplece reziduí, nikoliv škodlivosti vyšší dávky.</a:t>
            </a:r>
          </a:p>
          <a:p>
            <a:endParaRPr lang="cs-CZ" dirty="0"/>
          </a:p>
        </p:txBody>
      </p:sp>
    </p:spTree>
    <p:extLst>
      <p:ext uri="{BB962C8B-B14F-4D97-AF65-F5344CB8AC3E}">
        <p14:creationId xmlns:p14="http://schemas.microsoft.com/office/powerpoint/2010/main" val="1256026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6F568C2-38EF-4A60-B15C-57F54CD84325}"/>
              </a:ext>
            </a:extLst>
          </p:cNvPr>
          <p:cNvSpPr>
            <a:spLocks noGrp="1"/>
          </p:cNvSpPr>
          <p:nvPr>
            <p:ph type="title"/>
          </p:nvPr>
        </p:nvSpPr>
        <p:spPr>
          <a:xfrm>
            <a:off x="395536" y="260648"/>
            <a:ext cx="8291264" cy="1080120"/>
          </a:xfrm>
        </p:spPr>
        <p:txBody>
          <a:bodyPr>
            <a:normAutofit fontScale="90000"/>
          </a:bodyPr>
          <a:lstStyle/>
          <a:p>
            <a:br>
              <a:rPr lang="cs-CZ" sz="3200" b="1" dirty="0"/>
            </a:br>
            <a:r>
              <a:rPr lang="cs-CZ" sz="3200" b="1" dirty="0"/>
              <a:t>Bezpečnost vyšší dávky - rizika pro necílové organismy</a:t>
            </a:r>
            <a:br>
              <a:rPr lang="cs-CZ" sz="3200" dirty="0"/>
            </a:br>
            <a:endParaRPr lang="cs-CZ" sz="3200" dirty="0"/>
          </a:p>
        </p:txBody>
      </p:sp>
      <p:sp>
        <p:nvSpPr>
          <p:cNvPr id="3" name="Zástupný symbol pro obsah 2">
            <a:extLst>
              <a:ext uri="{FF2B5EF4-FFF2-40B4-BE49-F238E27FC236}">
                <a16:creationId xmlns:a16="http://schemas.microsoft.com/office/drawing/2014/main" id="{B186D0E1-B283-4A2A-AF6D-174C7693788B}"/>
              </a:ext>
            </a:extLst>
          </p:cNvPr>
          <p:cNvSpPr>
            <a:spLocks noGrp="1"/>
          </p:cNvSpPr>
          <p:nvPr>
            <p:ph idx="1"/>
          </p:nvPr>
        </p:nvSpPr>
        <p:spPr>
          <a:xfrm>
            <a:off x="457200" y="1412776"/>
            <a:ext cx="8229600" cy="5256584"/>
          </a:xfrm>
        </p:spPr>
        <p:txBody>
          <a:bodyPr>
            <a:normAutofit fontScale="55000" lnSpcReduction="20000"/>
          </a:bodyPr>
          <a:lstStyle/>
          <a:p>
            <a:r>
              <a:rPr lang="cs-CZ" dirty="0"/>
              <a:t>Opatření k možným rizikům jsou uvedena v souhrnu údajů o přípravku (SPC) - </a:t>
            </a:r>
            <a:r>
              <a:rPr lang="cs-CZ" u="sng" dirty="0"/>
              <a:t>Zvláštní opatření určené osobám, které podávají veterinární léčivý přípravek zvířatům</a:t>
            </a:r>
            <a:endParaRPr lang="cs-CZ" dirty="0"/>
          </a:p>
          <a:p>
            <a:pPr lvl="1"/>
            <a:r>
              <a:rPr lang="cs-CZ" dirty="0"/>
              <a:t>Přípravek obsahuje </a:t>
            </a:r>
            <a:r>
              <a:rPr lang="cs-CZ" dirty="0" err="1"/>
              <a:t>pyrethroidy</a:t>
            </a:r>
            <a:r>
              <a:rPr lang="cs-CZ" dirty="0"/>
              <a:t>. Lidé se známou přecitlivělostí k </a:t>
            </a:r>
            <a:r>
              <a:rPr lang="cs-CZ" dirty="0" err="1"/>
              <a:t>pyrethroidům</a:t>
            </a:r>
            <a:r>
              <a:rPr lang="cs-CZ" dirty="0"/>
              <a:t> by se měli vyhnout kontaktu s veterinárním léčivým přípravkem. </a:t>
            </a:r>
          </a:p>
          <a:p>
            <a:pPr lvl="1"/>
            <a:r>
              <a:rPr lang="cs-CZ" dirty="0"/>
              <a:t>Tento přípravek může vyvolat podráždění kůže a očí. Zabraňte kontaktu přípravku s kůží, očima a sliznicemi včetně kontaktu s kontaminovanou rukou.</a:t>
            </a:r>
          </a:p>
          <a:p>
            <a:pPr lvl="1"/>
            <a:r>
              <a:rPr lang="cs-CZ" dirty="0"/>
              <a:t>Při nakládání s veterinárním léčivým přípravkem by se měly používat osobní ochranné prostředky, skládající se z gumových rukavic, brýlí a respirátoru s chemickou vložkou pro organická rozpouštědla.</a:t>
            </a:r>
          </a:p>
          <a:p>
            <a:pPr lvl="1"/>
            <a:r>
              <a:rPr lang="cs-CZ" dirty="0"/>
              <a:t>V případě náhodného kontaktu přípravku s kůží zasažené místo omyjte vodou a mýdlem. V případě náhodného kontaktu přípravku s očima vypláchněte oči důkladně velkým množstvím čisté tekoucí vody.</a:t>
            </a:r>
          </a:p>
          <a:p>
            <a:pPr lvl="1"/>
            <a:r>
              <a:rPr lang="cs-CZ" dirty="0"/>
              <a:t>Pokud se objeví alergické reakce, vyhledejte lékařskou pomoc a ukažte příbalovou informaci nebo etiketu praktickému lékaři.</a:t>
            </a:r>
          </a:p>
          <a:p>
            <a:pPr lvl="1"/>
            <a:r>
              <a:rPr lang="cs-CZ" dirty="0"/>
              <a:t>Při dodržování těchto pravidel nehrozí uživatelům žádné riziko. </a:t>
            </a:r>
          </a:p>
          <a:p>
            <a:r>
              <a:rPr lang="cs-CZ" u="sng" dirty="0"/>
              <a:t>Zvláštní opatření pro ochranu životního prostředí</a:t>
            </a:r>
            <a:endParaRPr lang="cs-CZ" dirty="0"/>
          </a:p>
          <a:p>
            <a:pPr lvl="1"/>
            <a:r>
              <a:rPr lang="cs-CZ" dirty="0"/>
              <a:t>Veterinární léčivý přípravek M-1 AER 240 mg/ml koncentrát pro roztok k léčebnému ošetření včel obsahuje léčivou látku tau- </a:t>
            </a:r>
            <a:r>
              <a:rPr lang="cs-CZ" dirty="0" err="1"/>
              <a:t>fluvalinát</a:t>
            </a:r>
            <a:r>
              <a:rPr lang="cs-CZ" dirty="0"/>
              <a:t>, která patří do syntetických </a:t>
            </a:r>
            <a:r>
              <a:rPr lang="cs-CZ" dirty="0" err="1"/>
              <a:t>pyrethroidů</a:t>
            </a:r>
            <a:r>
              <a:rPr lang="cs-CZ" dirty="0"/>
              <a:t>, které jsou obecně známé pro svoji vysokou toxicitu pro vodní organismy a toxicitu pro vodní organismy s dlouhodobými účinky.  Předmětný veterinární léčivý přípravek je určen pro aplikaci do úlu, tj. expozice životního prostředí (půdy a vody), je minimalizována, již způsobem použití. </a:t>
            </a:r>
          </a:p>
          <a:p>
            <a:pPr lvl="1"/>
            <a:r>
              <a:rPr lang="cs-CZ" dirty="0"/>
              <a:t>Pokud je veterinární léčivý přípravek používán v souladu se schválenými texty, lze riziko pro životní prostředí považovat za akceptovatelné</a:t>
            </a:r>
          </a:p>
        </p:txBody>
      </p:sp>
    </p:spTree>
    <p:extLst>
      <p:ext uri="{BB962C8B-B14F-4D97-AF65-F5344CB8AC3E}">
        <p14:creationId xmlns:p14="http://schemas.microsoft.com/office/powerpoint/2010/main" val="332881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F41D6FE-84D6-4F82-BB80-F20F24E2BB01}"/>
              </a:ext>
            </a:extLst>
          </p:cNvPr>
          <p:cNvSpPr>
            <a:spLocks noGrp="1"/>
          </p:cNvSpPr>
          <p:nvPr>
            <p:ph type="title"/>
          </p:nvPr>
        </p:nvSpPr>
        <p:spPr>
          <a:xfrm>
            <a:off x="395536" y="260648"/>
            <a:ext cx="8291264" cy="792088"/>
          </a:xfrm>
        </p:spPr>
        <p:txBody>
          <a:bodyPr/>
          <a:lstStyle/>
          <a:p>
            <a:r>
              <a:rPr lang="cs-CZ" dirty="0"/>
              <a:t>Možné náhrady a způsoby ošetření</a:t>
            </a:r>
          </a:p>
        </p:txBody>
      </p:sp>
      <p:sp>
        <p:nvSpPr>
          <p:cNvPr id="3" name="Zástupný symbol pro obsah 2">
            <a:extLst>
              <a:ext uri="{FF2B5EF4-FFF2-40B4-BE49-F238E27FC236}">
                <a16:creationId xmlns:a16="http://schemas.microsoft.com/office/drawing/2014/main" id="{8DA71294-0279-41C8-9303-A9A98C2396A5}"/>
              </a:ext>
            </a:extLst>
          </p:cNvPr>
          <p:cNvSpPr>
            <a:spLocks noGrp="1"/>
          </p:cNvSpPr>
          <p:nvPr>
            <p:ph idx="1"/>
          </p:nvPr>
        </p:nvSpPr>
        <p:spPr>
          <a:xfrm>
            <a:off x="457200" y="1052736"/>
            <a:ext cx="8229600" cy="5073427"/>
          </a:xfrm>
        </p:spPr>
        <p:txBody>
          <a:bodyPr>
            <a:normAutofit fontScale="92500" lnSpcReduction="20000"/>
          </a:bodyPr>
          <a:lstStyle/>
          <a:p>
            <a:pPr algn="just"/>
            <a:r>
              <a:rPr lang="cs-CZ" dirty="0"/>
              <a:t>Metodický pokyn SVS pro chovatele včel k prevenci a tlumení </a:t>
            </a:r>
            <a:r>
              <a:rPr lang="cs-CZ" dirty="0" err="1"/>
              <a:t>varroázy</a:t>
            </a:r>
            <a:r>
              <a:rPr lang="cs-CZ" dirty="0"/>
              <a:t>- Příloha č. 1 Soupis registrovaných VLP k ošetření včel proti </a:t>
            </a:r>
            <a:r>
              <a:rPr lang="cs-CZ" dirty="0" err="1"/>
              <a:t>varroáze</a:t>
            </a:r>
            <a:endParaRPr lang="cs-CZ" dirty="0"/>
          </a:p>
          <a:p>
            <a:pPr algn="just"/>
            <a:r>
              <a:rPr lang="cs-CZ" dirty="0"/>
              <a:t>Aktuálně registrované VLP na stránkách ÚSKVBL </a:t>
            </a:r>
            <a:r>
              <a:rPr lang="cs-CZ" dirty="0">
                <a:hlinkClick r:id="rId2"/>
              </a:rPr>
              <a:t>https://www.uskvbl.cz/cs/registrace-a-schvalovani/registrace-vlp/seznam-vlp/aktualne-registrovane-vlp</a:t>
            </a:r>
            <a:endParaRPr lang="cs-CZ" dirty="0"/>
          </a:p>
          <a:p>
            <a:pPr algn="just"/>
            <a:r>
              <a:rPr lang="cs-CZ" dirty="0"/>
              <a:t>M-1 AER 240 mg/ml koncentrát pro roztok k léčebnému ošetření včel se používá jak k aplikaci aerosolem, tak při nátěru plodu a jiný registrovaný veterinární léčivý přípravek nemá ve způsobu podání nátěr plodu</a:t>
            </a:r>
          </a:p>
        </p:txBody>
      </p:sp>
    </p:spTree>
    <p:extLst>
      <p:ext uri="{BB962C8B-B14F-4D97-AF65-F5344CB8AC3E}">
        <p14:creationId xmlns:p14="http://schemas.microsoft.com/office/powerpoint/2010/main" val="28339654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545279B-0138-4825-AA22-B8500083D10E}"/>
              </a:ext>
            </a:extLst>
          </p:cNvPr>
          <p:cNvSpPr>
            <a:spLocks noGrp="1"/>
          </p:cNvSpPr>
          <p:nvPr>
            <p:ph type="title"/>
          </p:nvPr>
        </p:nvSpPr>
        <p:spPr>
          <a:xfrm>
            <a:off x="395536" y="260648"/>
            <a:ext cx="8291264" cy="576064"/>
          </a:xfrm>
        </p:spPr>
        <p:txBody>
          <a:bodyPr>
            <a:normAutofit fontScale="90000"/>
          </a:bodyPr>
          <a:lstStyle/>
          <a:p>
            <a:r>
              <a:rPr lang="cs-CZ" dirty="0"/>
              <a:t>Registrované VLP pro včely</a:t>
            </a:r>
          </a:p>
        </p:txBody>
      </p:sp>
      <p:pic>
        <p:nvPicPr>
          <p:cNvPr id="7" name="Zástupný symbol pro obsah 6">
            <a:extLst>
              <a:ext uri="{FF2B5EF4-FFF2-40B4-BE49-F238E27FC236}">
                <a16:creationId xmlns:a16="http://schemas.microsoft.com/office/drawing/2014/main" id="{DEBA38FC-EABC-42AA-8B80-4C3AC232F3AA}"/>
              </a:ext>
            </a:extLst>
          </p:cNvPr>
          <p:cNvPicPr>
            <a:picLocks noGrp="1" noChangeAspect="1"/>
          </p:cNvPicPr>
          <p:nvPr>
            <p:ph idx="1"/>
          </p:nvPr>
        </p:nvPicPr>
        <p:blipFill>
          <a:blip r:embed="rId2"/>
          <a:stretch>
            <a:fillRect/>
          </a:stretch>
        </p:blipFill>
        <p:spPr>
          <a:xfrm>
            <a:off x="457200" y="1239044"/>
            <a:ext cx="8229600" cy="5142284"/>
          </a:xfrm>
          <a:prstGeom prst="rect">
            <a:avLst/>
          </a:prstGeom>
        </p:spPr>
      </p:pic>
    </p:spTree>
    <p:extLst>
      <p:ext uri="{BB962C8B-B14F-4D97-AF65-F5344CB8AC3E}">
        <p14:creationId xmlns:p14="http://schemas.microsoft.com/office/powerpoint/2010/main" val="23271855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917F13-E8A3-4C29-AB2D-6A9B5C47D02C}"/>
              </a:ext>
            </a:extLst>
          </p:cNvPr>
          <p:cNvSpPr>
            <a:spLocks noGrp="1"/>
          </p:cNvSpPr>
          <p:nvPr>
            <p:ph type="title"/>
          </p:nvPr>
        </p:nvSpPr>
        <p:spPr/>
        <p:txBody>
          <a:bodyPr>
            <a:normAutofit fontScale="90000"/>
          </a:bodyPr>
          <a:lstStyle/>
          <a:p>
            <a:r>
              <a:rPr lang="cs-CZ" dirty="0"/>
              <a:t>Výroba s plánovanou odchylkou pro jarní ošetření</a:t>
            </a:r>
          </a:p>
        </p:txBody>
      </p:sp>
      <p:sp>
        <p:nvSpPr>
          <p:cNvPr id="3" name="Zástupný symbol pro obsah 2">
            <a:extLst>
              <a:ext uri="{FF2B5EF4-FFF2-40B4-BE49-F238E27FC236}">
                <a16:creationId xmlns:a16="http://schemas.microsoft.com/office/drawing/2014/main" id="{55BB9170-AD6F-41AB-B17D-550F8EA380B5}"/>
              </a:ext>
            </a:extLst>
          </p:cNvPr>
          <p:cNvSpPr>
            <a:spLocks noGrp="1"/>
          </p:cNvSpPr>
          <p:nvPr>
            <p:ph idx="1"/>
          </p:nvPr>
        </p:nvSpPr>
        <p:spPr/>
        <p:txBody>
          <a:bodyPr>
            <a:normAutofit fontScale="55000" lnSpcReduction="20000"/>
          </a:bodyPr>
          <a:lstStyle/>
          <a:p>
            <a:pPr algn="just"/>
            <a:r>
              <a:rPr lang="cs-CZ" dirty="0"/>
              <a:t>Výrobcem byla definovaná nápravná opatření spočívající v úpravě plnícího zařízení, možnosti jiných obalových materiálů vyžadující provedení </a:t>
            </a:r>
            <a:r>
              <a:rPr lang="cs-CZ" dirty="0" err="1"/>
              <a:t>stabilitního</a:t>
            </a:r>
            <a:r>
              <a:rPr lang="cs-CZ" dirty="0"/>
              <a:t> testování. Tento proces vyžaduje potřebný čas a obnovení výroby se předpokládá na konci roku 2024</a:t>
            </a:r>
          </a:p>
          <a:p>
            <a:pPr algn="just"/>
            <a:r>
              <a:rPr lang="cs-CZ" dirty="0"/>
              <a:t>Vzhledem k omezeným možnostem jarního ošetření včel proti </a:t>
            </a:r>
            <a:r>
              <a:rPr lang="cs-CZ" dirty="0" err="1"/>
              <a:t>varroáze</a:t>
            </a:r>
            <a:r>
              <a:rPr lang="cs-CZ" dirty="0"/>
              <a:t>, kdy M-1 AER 240 mg/ml koncentrát pro roztok k léčebnému ošetření včel se používá jak k aplikaci aerosolem, tak při nátěru plodu a jiný registrovaný veterinární léčivý přípravek nemá ve způsobu podání nátěr plodu, přistoupil ÚSKVBL s </a:t>
            </a:r>
            <a:r>
              <a:rPr lang="cs-CZ" dirty="0" err="1"/>
              <a:t>VÚVč</a:t>
            </a:r>
            <a:r>
              <a:rPr lang="cs-CZ" dirty="0"/>
              <a:t> k jednání o možnosti výroby šarže s plánovanou odchylkou, spočívající ve zkrácení doby použitelnosti z 1 roku na 3 měsíce. V rámci 3 měsíců vychází průběžné </a:t>
            </a:r>
            <a:r>
              <a:rPr lang="cs-CZ" dirty="0" err="1"/>
              <a:t>stabilitní</a:t>
            </a:r>
            <a:r>
              <a:rPr lang="cs-CZ" dirty="0"/>
              <a:t> testování v rámci specifikace. </a:t>
            </a:r>
          </a:p>
          <a:p>
            <a:pPr algn="just"/>
            <a:r>
              <a:rPr lang="cs-CZ" dirty="0"/>
              <a:t>Na základě tohoto jednání s držitelem Ústav souhlasí  s výrobou 2 šarží s plánovanou odchylkou se stanovenou dobou použitelnosti  3 měsíce s pravidelnou kontrolou obsahu tau- </a:t>
            </a:r>
            <a:r>
              <a:rPr lang="cs-CZ" dirty="0" err="1"/>
              <a:t>fluvalinátu</a:t>
            </a:r>
            <a:r>
              <a:rPr lang="cs-CZ" dirty="0"/>
              <a:t> vždy po jednom měsíci a zasílání výsledků  stanovení ÚSKVBL pro pokrytí jarního ošetření včel. </a:t>
            </a:r>
          </a:p>
          <a:p>
            <a:pPr algn="just"/>
            <a:r>
              <a:rPr lang="cs-CZ" dirty="0"/>
              <a:t>Informace byla komunikovaná SVS</a:t>
            </a:r>
          </a:p>
          <a:p>
            <a:pPr algn="just"/>
            <a:r>
              <a:rPr lang="cs-CZ" dirty="0"/>
              <a:t>Vyrobena a propuštěna byla 1 šarže se </a:t>
            </a:r>
            <a:r>
              <a:rPr lang="cs-CZ"/>
              <a:t>zkrácenou exspirací  - š. 10010224 </a:t>
            </a:r>
            <a:r>
              <a:rPr lang="cs-CZ" dirty="0"/>
              <a:t>EXP: 05/2024, v počtu 1270 ks. </a:t>
            </a:r>
          </a:p>
        </p:txBody>
      </p:sp>
    </p:spTree>
    <p:extLst>
      <p:ext uri="{BB962C8B-B14F-4D97-AF65-F5344CB8AC3E}">
        <p14:creationId xmlns:p14="http://schemas.microsoft.com/office/powerpoint/2010/main" val="4130337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D4E1E7-CE12-4A18-A5DD-E2D0A24E7D99}"/>
              </a:ext>
            </a:extLst>
          </p:cNvPr>
          <p:cNvSpPr>
            <a:spLocks noGrp="1"/>
          </p:cNvSpPr>
          <p:nvPr>
            <p:ph type="title"/>
          </p:nvPr>
        </p:nvSpPr>
        <p:spPr/>
        <p:txBody>
          <a:bodyPr>
            <a:normAutofit fontScale="90000"/>
          </a:bodyPr>
          <a:lstStyle/>
          <a:p>
            <a:r>
              <a:rPr lang="cs-CZ" dirty="0"/>
              <a:t>Hlášení podezření na závadu v jakosti a hlášení NÚ</a:t>
            </a:r>
          </a:p>
        </p:txBody>
      </p:sp>
      <p:sp>
        <p:nvSpPr>
          <p:cNvPr id="3" name="Zástupný symbol pro obsah 2">
            <a:extLst>
              <a:ext uri="{FF2B5EF4-FFF2-40B4-BE49-F238E27FC236}">
                <a16:creationId xmlns:a16="http://schemas.microsoft.com/office/drawing/2014/main" id="{853988FC-6BE2-4882-B48E-CA0183A9B252}"/>
              </a:ext>
            </a:extLst>
          </p:cNvPr>
          <p:cNvSpPr>
            <a:spLocks noGrp="1"/>
          </p:cNvSpPr>
          <p:nvPr>
            <p:ph idx="1"/>
          </p:nvPr>
        </p:nvSpPr>
        <p:spPr>
          <a:xfrm>
            <a:off x="457200" y="1417638"/>
            <a:ext cx="8229600" cy="5179714"/>
          </a:xfrm>
        </p:spPr>
        <p:txBody>
          <a:bodyPr>
            <a:normAutofit fontScale="47500" lnSpcReduction="20000"/>
          </a:bodyPr>
          <a:lstStyle/>
          <a:p>
            <a:pPr algn="just"/>
            <a:r>
              <a:rPr lang="cs-CZ" dirty="0"/>
              <a:t>Informace o závadě v jakosti nebo o nežádoucím účinku či o podezření ze závady v jakosti nebo o podezření z nežádoucího účinku veterinárních léčiv, která byla zjištěna na území České republiky může hlásit Ústavu kdokoliv (například veterinární lékaři, chovatelé zvířat, lékárníci, prodejci vyhrazených veterinárních léčivých přípravků, distributoři, výrobci, osoby, které používají veterinární léčiva), obvykle ten, kdo závadu v jakosti nebo nežádoucí účinek zjistí. K tomuto účelu udržuje Ústav pohotovostní telefonickou a faxovou linku, která je k dispozici nepřetržitě - 24 hodin denně, 7 dnů v týdnu, 365 dní v roce.</a:t>
            </a:r>
          </a:p>
          <a:p>
            <a:pPr algn="just"/>
            <a:r>
              <a:rPr lang="cs-CZ" b="1" i="1" dirty="0"/>
              <a:t>Nepřetržité telefonické spojení: +420 602 156 372</a:t>
            </a:r>
            <a:endParaRPr lang="cs-CZ" dirty="0"/>
          </a:p>
          <a:p>
            <a:pPr algn="just"/>
            <a:r>
              <a:rPr lang="cs-CZ" b="1" i="1" dirty="0"/>
              <a:t>e-mailové spojení pro závady v jakosti: </a:t>
            </a:r>
            <a:r>
              <a:rPr lang="cs-CZ" dirty="0">
                <a:hlinkClick r:id="rId2"/>
              </a:rPr>
              <a:t>ras@uskvbl.cz</a:t>
            </a:r>
            <a:endParaRPr lang="cs-CZ" b="1" dirty="0"/>
          </a:p>
          <a:p>
            <a:pPr algn="just"/>
            <a:r>
              <a:rPr lang="cs-CZ" b="1" i="1" dirty="0"/>
              <a:t>e-mailové spojení pro nežádoucí účinky: </a:t>
            </a:r>
            <a:r>
              <a:rPr lang="cs-CZ" dirty="0">
                <a:hlinkClick r:id="rId3"/>
              </a:rPr>
              <a:t>adr@uskvbl.cz</a:t>
            </a:r>
            <a:endParaRPr lang="cs-CZ" b="1" dirty="0"/>
          </a:p>
          <a:p>
            <a:pPr algn="just"/>
            <a:r>
              <a:rPr lang="cs-CZ" b="1" u="sng" dirty="0"/>
              <a:t>Existuje povinnost hlásit závady v jakosti veterinárních léčiv?</a:t>
            </a:r>
            <a:br>
              <a:rPr lang="cs-CZ" b="1" u="sng" dirty="0"/>
            </a:br>
            <a:r>
              <a:rPr lang="cs-CZ" dirty="0"/>
              <a:t>Ano, tato povinnost je stanovena zákonem o léčivech č. 378/2007 Sb. pro držitele rozhodnutí o registraci a provozovatele – tedy například veterinární lékaře, distributory, výrobce, lékárny, prodejce vyhrazených léčivých přípravků apod.</a:t>
            </a:r>
            <a:br>
              <a:rPr lang="cs-CZ" dirty="0"/>
            </a:br>
            <a:r>
              <a:rPr lang="cs-CZ" dirty="0"/>
              <a:t>Informace by vždy měla být co nejúplnější a musí alespoň jednoznačně identifikovat léčivý přípravek, který je předmětem hlášení, uvádět povahu či popis závady a musí být zřejmé, kdo informaci předává, včetně kontaktu pro případné doplnění sdělovaných informací.</a:t>
            </a:r>
          </a:p>
          <a:p>
            <a:pPr algn="just"/>
            <a:r>
              <a:rPr lang="cs-CZ" b="1" dirty="0"/>
              <a:t>Existuje povinnost hlásit podezření z nežádoucích účinků veterinárních léčiv?</a:t>
            </a:r>
            <a:endParaRPr lang="cs-CZ" dirty="0"/>
          </a:p>
          <a:p>
            <a:pPr algn="just"/>
            <a:r>
              <a:rPr lang="cs-CZ" dirty="0"/>
              <a:t>Ano. Tato povinnost je také stanovena zákonem č. 378/2007 Sb., v platném znění, pro držitele rozhodnutí o registraci veterinárních léčivých přípravků (VLP) a provozovatele především pro veterinární lékaře, distributory, výrobce, prodejce vyhrazených veterinárních léčivých přípravků, zadavatele klinické studie VLP. </a:t>
            </a:r>
          </a:p>
          <a:p>
            <a:pPr algn="just"/>
            <a:r>
              <a:rPr lang="cs-CZ" dirty="0">
                <a:hlinkClick r:id="rId4"/>
              </a:rPr>
              <a:t>https://www.uskvbl.cz/cs/krizove-situace</a:t>
            </a:r>
            <a:endParaRPr lang="cs-CZ" dirty="0"/>
          </a:p>
          <a:p>
            <a:endParaRPr lang="cs-CZ" dirty="0"/>
          </a:p>
        </p:txBody>
      </p:sp>
    </p:spTree>
    <p:extLst>
      <p:ext uri="{BB962C8B-B14F-4D97-AF65-F5344CB8AC3E}">
        <p14:creationId xmlns:p14="http://schemas.microsoft.com/office/powerpoint/2010/main" val="16978422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2CFC593-C2F1-449E-8205-D62E3DE4DD2B}"/>
              </a:ext>
            </a:extLst>
          </p:cNvPr>
          <p:cNvSpPr>
            <a:spLocks noGrp="1"/>
          </p:cNvSpPr>
          <p:nvPr>
            <p:ph type="title"/>
          </p:nvPr>
        </p:nvSpPr>
        <p:spPr>
          <a:xfrm>
            <a:off x="395536" y="260648"/>
            <a:ext cx="8291264" cy="576064"/>
          </a:xfrm>
        </p:spPr>
        <p:txBody>
          <a:bodyPr>
            <a:normAutofit/>
          </a:bodyPr>
          <a:lstStyle/>
          <a:p>
            <a:r>
              <a:rPr lang="cs-CZ" sz="2400" b="1" dirty="0"/>
              <a:t>Evidence veterinárních technických prostředků</a:t>
            </a:r>
          </a:p>
        </p:txBody>
      </p:sp>
      <p:sp>
        <p:nvSpPr>
          <p:cNvPr id="3" name="Zástupný symbol pro obsah 2">
            <a:extLst>
              <a:ext uri="{FF2B5EF4-FFF2-40B4-BE49-F238E27FC236}">
                <a16:creationId xmlns:a16="http://schemas.microsoft.com/office/drawing/2014/main" id="{38078E80-D1DA-4D75-966D-6208AB536906}"/>
              </a:ext>
            </a:extLst>
          </p:cNvPr>
          <p:cNvSpPr>
            <a:spLocks noGrp="1"/>
          </p:cNvSpPr>
          <p:nvPr>
            <p:ph idx="1"/>
          </p:nvPr>
        </p:nvSpPr>
        <p:spPr>
          <a:xfrm>
            <a:off x="457200" y="980728"/>
            <a:ext cx="8229600" cy="5145435"/>
          </a:xfrm>
        </p:spPr>
        <p:txBody>
          <a:bodyPr>
            <a:normAutofit fontScale="55000" lnSpcReduction="20000"/>
          </a:bodyPr>
          <a:lstStyle/>
          <a:p>
            <a:pPr algn="just"/>
            <a:r>
              <a:rPr lang="cs-CZ" dirty="0"/>
              <a:t>Podle § 3 </a:t>
            </a:r>
            <a:r>
              <a:rPr lang="cs-CZ" dirty="0" err="1"/>
              <a:t>odst</a:t>
            </a:r>
            <a:r>
              <a:rPr lang="cs-CZ" dirty="0"/>
              <a:t> (1) </a:t>
            </a:r>
            <a:r>
              <a:rPr lang="cs-CZ" dirty="0" err="1"/>
              <a:t>písm</a:t>
            </a:r>
            <a:r>
              <a:rPr lang="cs-CZ" dirty="0"/>
              <a:t> u), zákona č. 166/1999 Sb., o veterinární péči se veterinárními technickými prostředky rozumí </a:t>
            </a:r>
            <a:r>
              <a:rPr lang="cs-CZ" u="sng" dirty="0"/>
              <a:t>zařízení, přístroje, pomůcky, materiály nebo jiné předměty nebo výrobky </a:t>
            </a:r>
            <a:r>
              <a:rPr lang="cs-CZ" dirty="0"/>
              <a:t>včetně příslušenství, používané samostatně nebo v kombinaci spolu s potřebným programovým vybavením, které jsou </a:t>
            </a:r>
            <a:r>
              <a:rPr lang="cs-CZ" u="sng" dirty="0"/>
              <a:t>určeny k použití u zvířat pro účely prevence, vyšetřování, diagnózy, sledování, léčby nebo zmírnění nemoci, poranění nebo zdravotního postižení, náhrady nebo modifikace anatomické struktury či fyziologického procesu, anebo kontroly březosti</a:t>
            </a:r>
            <a:r>
              <a:rPr lang="cs-CZ" dirty="0"/>
              <a:t>, a které nedosahují své hlavní zamýšlené funkce v organizmu zvířete nebo na jeho povrchu farmakologickým nebo imunologickým účinkem nebo ovlivněním metabolizmu, jejichž funkce však může být takovými účinky podpořena; za veterinární technické prostředky se dále považují výrobky, které slouží k označování zvířat a které jsou za tímto účelem vpravovány do těla zvířete.</a:t>
            </a:r>
          </a:p>
          <a:p>
            <a:r>
              <a:rPr lang="cs-CZ" dirty="0"/>
              <a:t>Veterinární technické prostředky (VTP) musí splňovat požadavky zákona č. 166/1999 Sb. o veterinární péči ve znění pozdějších předpisů a dalších </a:t>
            </a:r>
            <a:r>
              <a:rPr lang="cs-CZ" dirty="0" err="1"/>
              <a:t>předpisyů</a:t>
            </a:r>
            <a:r>
              <a:rPr lang="cs-CZ" dirty="0"/>
              <a:t>, které musí být při posuzování zohledněny</a:t>
            </a:r>
          </a:p>
          <a:p>
            <a:r>
              <a:rPr lang="cs-CZ" b="1" dirty="0"/>
              <a:t>požadavek pro zápis veterinárního technického prostředku do Seznamu veterinárních technických prostředků</a:t>
            </a:r>
          </a:p>
          <a:p>
            <a:r>
              <a:rPr lang="cs-CZ" dirty="0"/>
              <a:t>Seznam VTP </a:t>
            </a:r>
            <a:r>
              <a:rPr lang="cs-CZ" dirty="0">
                <a:hlinkClick r:id="rId2"/>
              </a:rPr>
              <a:t>https://www.uskvbl.cz/cs/registrace-a-schvalovani/evidence-vtp/seznam-vtp</a:t>
            </a:r>
            <a:endParaRPr lang="cs-CZ" dirty="0"/>
          </a:p>
          <a:p>
            <a:endParaRPr lang="cs-CZ" dirty="0"/>
          </a:p>
          <a:p>
            <a:pPr marL="0" indent="0">
              <a:buNone/>
            </a:pPr>
            <a:endParaRPr lang="cs-CZ" dirty="0"/>
          </a:p>
        </p:txBody>
      </p:sp>
    </p:spTree>
    <p:extLst>
      <p:ext uri="{BB962C8B-B14F-4D97-AF65-F5344CB8AC3E}">
        <p14:creationId xmlns:p14="http://schemas.microsoft.com/office/powerpoint/2010/main" val="18434657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13BBB53-80D4-4969-836F-25A69B1038D1}"/>
              </a:ext>
            </a:extLst>
          </p:cNvPr>
          <p:cNvSpPr>
            <a:spLocks noGrp="1"/>
          </p:cNvSpPr>
          <p:nvPr>
            <p:ph type="title"/>
          </p:nvPr>
        </p:nvSpPr>
        <p:spPr>
          <a:xfrm>
            <a:off x="395536" y="260648"/>
            <a:ext cx="8291264" cy="648072"/>
          </a:xfrm>
        </p:spPr>
        <p:txBody>
          <a:bodyPr>
            <a:normAutofit/>
          </a:bodyPr>
          <a:lstStyle/>
          <a:p>
            <a:r>
              <a:rPr lang="cs-CZ" sz="2400" b="1" dirty="0"/>
              <a:t>Evidence veterinárních technických prostředků</a:t>
            </a:r>
            <a:endParaRPr lang="cs-CZ" sz="2400" dirty="0"/>
          </a:p>
        </p:txBody>
      </p:sp>
      <p:sp>
        <p:nvSpPr>
          <p:cNvPr id="3" name="Zástupný symbol pro obsah 2">
            <a:extLst>
              <a:ext uri="{FF2B5EF4-FFF2-40B4-BE49-F238E27FC236}">
                <a16:creationId xmlns:a16="http://schemas.microsoft.com/office/drawing/2014/main" id="{1DBCF444-94EF-4E40-BBF6-DEDFFB261742}"/>
              </a:ext>
            </a:extLst>
          </p:cNvPr>
          <p:cNvSpPr>
            <a:spLocks noGrp="1"/>
          </p:cNvSpPr>
          <p:nvPr>
            <p:ph idx="1"/>
          </p:nvPr>
        </p:nvSpPr>
        <p:spPr>
          <a:xfrm>
            <a:off x="457200" y="1124744"/>
            <a:ext cx="8229600" cy="5001419"/>
          </a:xfrm>
        </p:spPr>
        <p:txBody>
          <a:bodyPr>
            <a:normAutofit fontScale="85000" lnSpcReduction="20000"/>
          </a:bodyPr>
          <a:lstStyle/>
          <a:p>
            <a:r>
              <a:rPr lang="cs-CZ" dirty="0"/>
              <a:t>M1 AER 240 mg/ml, </a:t>
            </a:r>
            <a:r>
              <a:rPr lang="cs-CZ" dirty="0" err="1"/>
              <a:t>Varidol</a:t>
            </a:r>
            <a:r>
              <a:rPr lang="cs-CZ" dirty="0"/>
              <a:t>– dle SPC vyvíječ aerosolu VAT 1a  -VTP – </a:t>
            </a:r>
            <a:r>
              <a:rPr lang="cs-CZ" dirty="0" err="1"/>
              <a:t>Vúvč</a:t>
            </a:r>
            <a:r>
              <a:rPr lang="cs-CZ" dirty="0"/>
              <a:t> s.r.o., č. VTP/003/07-C</a:t>
            </a:r>
          </a:p>
          <a:p>
            <a:r>
              <a:rPr lang="cs-CZ" dirty="0"/>
              <a:t>ostatní VLP pro léčbu </a:t>
            </a:r>
            <a:r>
              <a:rPr lang="cs-CZ" dirty="0" err="1"/>
              <a:t>varroázy</a:t>
            </a:r>
            <a:r>
              <a:rPr lang="cs-CZ" dirty="0"/>
              <a:t> nevyžadují pro podání vyvíječ </a:t>
            </a:r>
          </a:p>
          <a:p>
            <a:r>
              <a:rPr lang="cs-CZ" b="1" dirty="0"/>
              <a:t>ostatní VTP:</a:t>
            </a:r>
            <a:endParaRPr lang="cs-CZ" dirty="0"/>
          </a:p>
          <a:p>
            <a:pPr lvl="1"/>
            <a:r>
              <a:rPr lang="cs-CZ" dirty="0" err="1"/>
              <a:t>Novopax</a:t>
            </a:r>
            <a:r>
              <a:rPr lang="cs-CZ" dirty="0"/>
              <a:t> - Zakuřovací prostředek určený k desinfekci včelího úlu, podílí se na omezení šíření včelích chorob a parazitů. VTP/008/10-C</a:t>
            </a:r>
          </a:p>
          <a:p>
            <a:pPr lvl="1"/>
            <a:r>
              <a:rPr lang="cs-CZ" dirty="0" err="1"/>
              <a:t>Varroa</a:t>
            </a:r>
            <a:r>
              <a:rPr lang="cs-CZ" dirty="0"/>
              <a:t> </a:t>
            </a:r>
            <a:r>
              <a:rPr lang="cs-CZ" dirty="0" err="1"/>
              <a:t>Controller</a:t>
            </a:r>
            <a:r>
              <a:rPr lang="cs-CZ" dirty="0"/>
              <a:t> - Elektrické zařízení pro ošetření včelího plodu. VTP/008/20-C</a:t>
            </a:r>
          </a:p>
          <a:p>
            <a:pPr lvl="1"/>
            <a:r>
              <a:rPr lang="cs-CZ" dirty="0" err="1"/>
              <a:t>Varroa</a:t>
            </a:r>
            <a:r>
              <a:rPr lang="cs-CZ" dirty="0"/>
              <a:t> lampa- Pomůcka pro léčení včel, sloužící k aplikaci léčiv pro boj se škůdcem včelstev </a:t>
            </a:r>
            <a:r>
              <a:rPr lang="cs-CZ" dirty="0" err="1"/>
              <a:t>kleštíkem</a:t>
            </a:r>
            <a:r>
              <a:rPr lang="cs-CZ" dirty="0"/>
              <a:t> včelím (</a:t>
            </a:r>
            <a:r>
              <a:rPr lang="cs-CZ" dirty="0" err="1"/>
              <a:t>Varroa</a:t>
            </a:r>
            <a:r>
              <a:rPr lang="cs-CZ" dirty="0"/>
              <a:t> destruktor) – pro zavěšení fumigačního pásku. VTP/006/14-C</a:t>
            </a:r>
          </a:p>
          <a:p>
            <a:endParaRPr lang="cs-CZ" dirty="0"/>
          </a:p>
        </p:txBody>
      </p:sp>
    </p:spTree>
    <p:extLst>
      <p:ext uri="{BB962C8B-B14F-4D97-AF65-F5344CB8AC3E}">
        <p14:creationId xmlns:p14="http://schemas.microsoft.com/office/powerpoint/2010/main" val="1052897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altLang="cs-CZ" dirty="0"/>
              <a:t>Základní informace o VLP</a:t>
            </a:r>
            <a:endParaRPr lang="cs-CZ" dirty="0"/>
          </a:p>
        </p:txBody>
      </p:sp>
      <p:sp>
        <p:nvSpPr>
          <p:cNvPr id="3" name="Zástupný symbol pro obsah 2"/>
          <p:cNvSpPr>
            <a:spLocks noGrp="1"/>
          </p:cNvSpPr>
          <p:nvPr>
            <p:ph idx="1"/>
          </p:nvPr>
        </p:nvSpPr>
        <p:spPr>
          <a:xfrm>
            <a:off x="457200" y="1600200"/>
            <a:ext cx="8229600" cy="4709120"/>
          </a:xfrm>
        </p:spPr>
        <p:txBody>
          <a:bodyPr>
            <a:normAutofit fontScale="77500" lnSpcReduction="20000"/>
          </a:bodyPr>
          <a:lstStyle/>
          <a:p>
            <a:pPr algn="just">
              <a:buFont typeface="Wingdings" pitchFamily="2" charset="2"/>
              <a:buNone/>
            </a:pPr>
            <a:r>
              <a:rPr lang="cs-CZ" sz="2400" b="1" dirty="0"/>
              <a:t>Název: 	</a:t>
            </a:r>
            <a:r>
              <a:rPr lang="cs-CZ" sz="2400" i="1" dirty="0"/>
              <a:t>M-1 AER 240 mg/ml koncentrát pro roztok k léčebnému ošetření včel</a:t>
            </a:r>
          </a:p>
          <a:p>
            <a:pPr algn="just">
              <a:buFont typeface="Wingdings" pitchFamily="2" charset="2"/>
              <a:buNone/>
            </a:pPr>
            <a:r>
              <a:rPr lang="cs-CZ" sz="2400" b="1" dirty="0"/>
              <a:t>Léčivá látka: </a:t>
            </a:r>
            <a:r>
              <a:rPr lang="cs-CZ" sz="2400" dirty="0"/>
              <a:t>	</a:t>
            </a:r>
            <a:r>
              <a:rPr lang="cs-CZ" sz="2400" i="1" dirty="0"/>
              <a:t>Tau-</a:t>
            </a:r>
            <a:r>
              <a:rPr lang="cs-CZ" sz="2400" i="1" dirty="0" err="1"/>
              <a:t>fluvalinatum</a:t>
            </a:r>
            <a:endParaRPr lang="cs-CZ" sz="2400" i="1" dirty="0"/>
          </a:p>
          <a:p>
            <a:pPr algn="just">
              <a:buFont typeface="Wingdings" pitchFamily="2" charset="2"/>
              <a:buNone/>
            </a:pPr>
            <a:r>
              <a:rPr lang="cs-CZ" sz="2400" b="1" dirty="0"/>
              <a:t>Cílový druh zvířat: </a:t>
            </a:r>
            <a:r>
              <a:rPr lang="cs-CZ" sz="2400" dirty="0"/>
              <a:t>	</a:t>
            </a:r>
            <a:r>
              <a:rPr lang="cs-CZ" sz="2400" i="1" dirty="0"/>
              <a:t>včelstva včely medonosné</a:t>
            </a:r>
          </a:p>
          <a:p>
            <a:pPr algn="just">
              <a:buFont typeface="Wingdings" pitchFamily="2" charset="2"/>
              <a:buNone/>
            </a:pPr>
            <a:r>
              <a:rPr lang="cs-CZ" sz="2400" b="1" dirty="0"/>
              <a:t>Držitel rozhodnutí o registraci: </a:t>
            </a:r>
            <a:r>
              <a:rPr lang="cs-CZ" sz="2400" dirty="0"/>
              <a:t>	</a:t>
            </a:r>
            <a:r>
              <a:rPr lang="cs-CZ" sz="2400" i="1" dirty="0"/>
              <a:t>Výzkumný ústav včelařský s.r.o., </a:t>
            </a:r>
            <a:r>
              <a:rPr lang="cs-CZ" sz="2400" i="1" dirty="0" err="1"/>
              <a:t>Dol</a:t>
            </a:r>
            <a:r>
              <a:rPr lang="cs-CZ" sz="2400" i="1" dirty="0"/>
              <a:t> u Libčic, Máslovice-</a:t>
            </a:r>
            <a:r>
              <a:rPr lang="cs-CZ" sz="2400" i="1" dirty="0" err="1"/>
              <a:t>Dol</a:t>
            </a:r>
            <a:r>
              <a:rPr lang="cs-CZ" sz="2400" i="1" dirty="0"/>
              <a:t> 94, pošta Libčice nad Vltavou 252 66</a:t>
            </a:r>
          </a:p>
          <a:p>
            <a:pPr algn="just">
              <a:buFont typeface="Wingdings" pitchFamily="2" charset="2"/>
              <a:buNone/>
            </a:pPr>
            <a:r>
              <a:rPr lang="cs-CZ" sz="2400" b="1" dirty="0"/>
              <a:t>Velikost balení: 	</a:t>
            </a:r>
            <a:r>
              <a:rPr lang="cs-CZ" sz="2400" i="1" dirty="0"/>
              <a:t>2x2,5 ml</a:t>
            </a:r>
          </a:p>
          <a:p>
            <a:pPr algn="just">
              <a:buFont typeface="Wingdings" pitchFamily="2" charset="2"/>
              <a:buNone/>
            </a:pPr>
            <a:r>
              <a:rPr lang="cs-CZ" sz="2400" b="1" dirty="0"/>
              <a:t>Datum registrace: </a:t>
            </a:r>
            <a:r>
              <a:rPr lang="cs-CZ" sz="2400" dirty="0"/>
              <a:t>	</a:t>
            </a:r>
            <a:r>
              <a:rPr lang="cs-CZ" sz="2400" i="1" dirty="0"/>
              <a:t>28. 8. 2009</a:t>
            </a:r>
          </a:p>
          <a:p>
            <a:pPr algn="just">
              <a:buFont typeface="Wingdings" pitchFamily="2" charset="2"/>
              <a:buNone/>
            </a:pPr>
            <a:r>
              <a:rPr lang="cs-CZ" sz="2500" b="1" dirty="0"/>
              <a:t>Registrační číslo:</a:t>
            </a:r>
            <a:r>
              <a:rPr lang="cs-CZ" sz="2400" i="1" dirty="0"/>
              <a:t>	96/089/09-C</a:t>
            </a:r>
          </a:p>
          <a:p>
            <a:pPr algn="just">
              <a:buFont typeface="Wingdings" pitchFamily="2" charset="2"/>
              <a:buNone/>
            </a:pPr>
            <a:r>
              <a:rPr lang="cs-CZ" sz="2400" b="1" dirty="0"/>
              <a:t>Typ registračního postupu: </a:t>
            </a:r>
            <a:r>
              <a:rPr lang="cs-CZ" sz="2400" dirty="0"/>
              <a:t>	</a:t>
            </a:r>
            <a:r>
              <a:rPr lang="cs-CZ" sz="2400" i="1" dirty="0"/>
              <a:t>národní</a:t>
            </a:r>
          </a:p>
          <a:p>
            <a:pPr algn="just">
              <a:buFont typeface="Wingdings" pitchFamily="2" charset="2"/>
              <a:buNone/>
            </a:pPr>
            <a:r>
              <a:rPr lang="cs-CZ" sz="2400" b="1" dirty="0"/>
              <a:t>Registrován:</a:t>
            </a:r>
            <a:r>
              <a:rPr lang="cs-CZ" sz="2400" dirty="0"/>
              <a:t> 	</a:t>
            </a:r>
            <a:r>
              <a:rPr lang="cs-CZ" sz="2400" i="1" dirty="0"/>
              <a:t>ČR, SR</a:t>
            </a:r>
          </a:p>
          <a:p>
            <a:pPr algn="just">
              <a:buFont typeface="Wingdings" pitchFamily="2" charset="2"/>
              <a:buNone/>
            </a:pPr>
            <a:r>
              <a:rPr lang="cs-CZ" sz="2400" dirty="0"/>
              <a:t>Indikace: 	</a:t>
            </a:r>
            <a:r>
              <a:rPr lang="cs-CZ" sz="2400" i="1" dirty="0" err="1"/>
              <a:t>Varroáza</a:t>
            </a:r>
            <a:r>
              <a:rPr lang="cs-CZ" sz="2400" i="1" dirty="0"/>
              <a:t> včel. Léčba </a:t>
            </a:r>
            <a:r>
              <a:rPr lang="cs-CZ" sz="2400" i="1" dirty="0" err="1"/>
              <a:t>varroázy</a:t>
            </a:r>
            <a:r>
              <a:rPr lang="cs-CZ" sz="2400" i="1" dirty="0"/>
              <a:t> včel v době, kdy ve včelstvu není zavíčkovaný plod nebo jeho plochy jsou zanedbatelné. Hubí také včelomorky</a:t>
            </a:r>
          </a:p>
          <a:p>
            <a:pPr algn="just">
              <a:buFont typeface="Wingdings" pitchFamily="2" charset="2"/>
              <a:buNone/>
            </a:pPr>
            <a:r>
              <a:rPr lang="cs-CZ" sz="2400" b="1" dirty="0"/>
              <a:t>Způsob podání:</a:t>
            </a:r>
          </a:p>
          <a:p>
            <a:pPr algn="just">
              <a:buFontTx/>
              <a:buChar char="-"/>
            </a:pPr>
            <a:r>
              <a:rPr lang="cs-CZ" sz="2400" i="1" dirty="0"/>
              <a:t>aplikace aerosolem</a:t>
            </a:r>
          </a:p>
          <a:p>
            <a:pPr algn="just">
              <a:buFontTx/>
              <a:buChar char="-"/>
            </a:pPr>
            <a:r>
              <a:rPr lang="cs-CZ" sz="2400" i="1" dirty="0"/>
              <a:t>nátěr plodu - Aplikace nátěrem zavíčkovaného plodu se provádí zejména v předjaří, dokud jsou plochy plodu malé.</a:t>
            </a:r>
          </a:p>
          <a:p>
            <a:pPr>
              <a:buFontTx/>
              <a:buChar char="-"/>
            </a:pPr>
            <a:endParaRPr lang="cs-CZ" sz="2100" dirty="0"/>
          </a:p>
        </p:txBody>
      </p:sp>
    </p:spTree>
    <p:extLst>
      <p:ext uri="{BB962C8B-B14F-4D97-AF65-F5344CB8AC3E}">
        <p14:creationId xmlns:p14="http://schemas.microsoft.com/office/powerpoint/2010/main" val="465414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6EDA83C-1FDF-4EEE-9B65-28DB6D9348D8}"/>
              </a:ext>
            </a:extLst>
          </p:cNvPr>
          <p:cNvSpPr>
            <a:spLocks noGrp="1"/>
          </p:cNvSpPr>
          <p:nvPr>
            <p:ph type="title"/>
          </p:nvPr>
        </p:nvSpPr>
        <p:spPr/>
        <p:txBody>
          <a:bodyPr/>
          <a:lstStyle/>
          <a:p>
            <a:r>
              <a:rPr lang="cs-CZ" altLang="cs-CZ" dirty="0"/>
              <a:t>Market </a:t>
            </a:r>
            <a:r>
              <a:rPr lang="cs-CZ" altLang="cs-CZ" dirty="0" err="1"/>
              <a:t>Surveillance</a:t>
            </a:r>
            <a:endParaRPr lang="cs-CZ" dirty="0"/>
          </a:p>
        </p:txBody>
      </p:sp>
      <p:sp>
        <p:nvSpPr>
          <p:cNvPr id="3" name="Zástupný symbol pro obsah 2">
            <a:extLst>
              <a:ext uri="{FF2B5EF4-FFF2-40B4-BE49-F238E27FC236}">
                <a16:creationId xmlns:a16="http://schemas.microsoft.com/office/drawing/2014/main" id="{A3F50576-9079-4B5D-BD2E-A75B1CF126A2}"/>
              </a:ext>
            </a:extLst>
          </p:cNvPr>
          <p:cNvSpPr>
            <a:spLocks noGrp="1"/>
          </p:cNvSpPr>
          <p:nvPr>
            <p:ph idx="1"/>
          </p:nvPr>
        </p:nvSpPr>
        <p:spPr/>
        <p:txBody>
          <a:bodyPr>
            <a:normAutofit fontScale="92500" lnSpcReduction="20000"/>
          </a:bodyPr>
          <a:lstStyle/>
          <a:p>
            <a:pPr algn="just">
              <a:defRPr/>
            </a:pPr>
            <a:r>
              <a:rPr lang="cs-CZ" altLang="cs-CZ" sz="2400" dirty="0"/>
              <a:t>Program dozoru nad trhem s VLP</a:t>
            </a:r>
          </a:p>
          <a:p>
            <a:pPr algn="just">
              <a:defRPr/>
            </a:pPr>
            <a:r>
              <a:rPr lang="cs-CZ" altLang="cs-CZ" sz="2400" b="1" dirty="0"/>
              <a:t>Ročně testováno cca 200 léčiv</a:t>
            </a:r>
            <a:r>
              <a:rPr lang="cs-CZ" altLang="cs-CZ" sz="2400" dirty="0"/>
              <a:t>, cca 10 % vzorků nesoulad se specifikací (porušení jakostní specifikace, chybné kritické údaje na obalech aj.)</a:t>
            </a:r>
          </a:p>
          <a:p>
            <a:pPr marL="0" indent="0" algn="just">
              <a:buNone/>
              <a:defRPr/>
            </a:pPr>
            <a:endParaRPr lang="cs-CZ" altLang="cs-CZ" sz="2400" dirty="0"/>
          </a:p>
          <a:p>
            <a:pPr algn="just">
              <a:defRPr/>
            </a:pPr>
            <a:r>
              <a:rPr lang="cs-CZ" altLang="cs-CZ" sz="2400" b="1" dirty="0"/>
              <a:t>Závady v jakosti řešeny v rámci RAS </a:t>
            </a:r>
            <a:r>
              <a:rPr lang="cs-CZ" altLang="cs-CZ" sz="2400" dirty="0"/>
              <a:t>– </a:t>
            </a:r>
            <a:r>
              <a:rPr lang="cs-CZ" altLang="cs-CZ" sz="2000" dirty="0"/>
              <a:t>Rapid </a:t>
            </a:r>
            <a:r>
              <a:rPr lang="cs-CZ" altLang="cs-CZ" sz="2000" dirty="0" err="1"/>
              <a:t>Alert</a:t>
            </a:r>
            <a:r>
              <a:rPr lang="cs-CZ" altLang="cs-CZ" sz="2000" dirty="0"/>
              <a:t> System</a:t>
            </a:r>
          </a:p>
          <a:p>
            <a:pPr lvl="1" algn="just">
              <a:defRPr/>
            </a:pPr>
            <a:r>
              <a:rPr lang="cs-CZ" altLang="cs-CZ" sz="2400" dirty="0"/>
              <a:t>dle charakteru závady možné pozastavení distribuce,  stažení z trhu, vysílání rychlých výstrah v rámci kompetentních orgánů v zahraničí.</a:t>
            </a:r>
          </a:p>
          <a:p>
            <a:pPr marL="457200" lvl="1" indent="0" algn="just">
              <a:buNone/>
              <a:defRPr/>
            </a:pPr>
            <a:endParaRPr lang="cs-CZ" altLang="cs-CZ" sz="2400" dirty="0"/>
          </a:p>
          <a:p>
            <a:pPr algn="just">
              <a:defRPr/>
            </a:pPr>
            <a:r>
              <a:rPr lang="cs-CZ" altLang="cs-CZ" sz="2400" dirty="0"/>
              <a:t>Možný dopad i na zavedení změny v registrační dokumentaci</a:t>
            </a:r>
          </a:p>
          <a:p>
            <a:pPr algn="just">
              <a:defRPr/>
            </a:pPr>
            <a:r>
              <a:rPr lang="cs-CZ" altLang="cs-CZ" sz="2400" dirty="0"/>
              <a:t>Závady v jakosti – zdroj – MS a testování ÚSKVBL, hlášení dalších agentur zapojených do sítě, hlášení držitelů, distributorů, veterinářů,  chovatelů </a:t>
            </a:r>
          </a:p>
          <a:p>
            <a:endParaRPr lang="cs-CZ" dirty="0"/>
          </a:p>
        </p:txBody>
      </p:sp>
    </p:spTree>
    <p:extLst>
      <p:ext uri="{BB962C8B-B14F-4D97-AF65-F5344CB8AC3E}">
        <p14:creationId xmlns:p14="http://schemas.microsoft.com/office/powerpoint/2010/main" val="920471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3C7F17-2321-4961-A378-0D354E1D48AA}"/>
              </a:ext>
            </a:extLst>
          </p:cNvPr>
          <p:cNvSpPr>
            <a:spLocks noGrp="1"/>
          </p:cNvSpPr>
          <p:nvPr>
            <p:ph type="title"/>
          </p:nvPr>
        </p:nvSpPr>
        <p:spPr/>
        <p:txBody>
          <a:bodyPr>
            <a:normAutofit fontScale="90000"/>
          </a:bodyPr>
          <a:lstStyle/>
          <a:p>
            <a:r>
              <a:rPr lang="cs-CZ" sz="4900" dirty="0"/>
              <a:t>Zjištění závady v jakosti: </a:t>
            </a:r>
            <a:br>
              <a:rPr lang="cs-CZ" dirty="0"/>
            </a:br>
            <a:endParaRPr lang="cs-CZ" dirty="0"/>
          </a:p>
        </p:txBody>
      </p:sp>
      <p:sp>
        <p:nvSpPr>
          <p:cNvPr id="3" name="Zástupný symbol pro obsah 2">
            <a:extLst>
              <a:ext uri="{FF2B5EF4-FFF2-40B4-BE49-F238E27FC236}">
                <a16:creationId xmlns:a16="http://schemas.microsoft.com/office/drawing/2014/main" id="{11CF097E-1F2E-424B-AF63-CEA936FAE1CB}"/>
              </a:ext>
            </a:extLst>
          </p:cNvPr>
          <p:cNvSpPr>
            <a:spLocks noGrp="1"/>
          </p:cNvSpPr>
          <p:nvPr>
            <p:ph idx="1"/>
          </p:nvPr>
        </p:nvSpPr>
        <p:spPr/>
        <p:txBody>
          <a:bodyPr>
            <a:normAutofit fontScale="92500" lnSpcReduction="10000"/>
          </a:bodyPr>
          <a:lstStyle/>
          <a:p>
            <a:pPr algn="just"/>
            <a:r>
              <a:rPr lang="cs-CZ" dirty="0"/>
              <a:t>Dne 7.11.2023 odebrali pracovníci ÚSKVBL vzorek veterinárního léčivého přípravku, šarže 10020223 s exspirací 02/2024</a:t>
            </a:r>
          </a:p>
          <a:p>
            <a:pPr algn="just"/>
            <a:r>
              <a:rPr lang="cs-CZ" dirty="0"/>
              <a:t>Vzorek byl podroben laboratornímu vyšetření provedenému Odborem úřední laboratoře pro kontrolu veterinárních léčiv – 4.1.2024</a:t>
            </a:r>
          </a:p>
          <a:p>
            <a:pPr algn="just"/>
            <a:r>
              <a:rPr lang="cs-CZ" dirty="0"/>
              <a:t>Obsah tau-</a:t>
            </a:r>
            <a:r>
              <a:rPr lang="cs-CZ" dirty="0" err="1"/>
              <a:t>fluvalinátu</a:t>
            </a:r>
            <a:r>
              <a:rPr lang="cs-CZ" dirty="0"/>
              <a:t> byl stanoven 285,5 mg/ml (±5,2 mg/ml), specifikace v registrační dokumentaci uvádí parametr obsahu tau-</a:t>
            </a:r>
            <a:r>
              <a:rPr lang="cs-CZ" dirty="0" err="1"/>
              <a:t>fluvalinátu</a:t>
            </a:r>
            <a:r>
              <a:rPr lang="cs-CZ" dirty="0"/>
              <a:t> 216,0-264,0 mg/ml. </a:t>
            </a:r>
          </a:p>
          <a:p>
            <a:endParaRPr lang="cs-CZ" dirty="0"/>
          </a:p>
        </p:txBody>
      </p:sp>
    </p:spTree>
    <p:extLst>
      <p:ext uri="{BB962C8B-B14F-4D97-AF65-F5344CB8AC3E}">
        <p14:creationId xmlns:p14="http://schemas.microsoft.com/office/powerpoint/2010/main" val="3278492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A9B157-D39B-46C7-9BF8-234A3D3F1E52}"/>
              </a:ext>
            </a:extLst>
          </p:cNvPr>
          <p:cNvSpPr>
            <a:spLocks noGrp="1"/>
          </p:cNvSpPr>
          <p:nvPr>
            <p:ph type="title"/>
          </p:nvPr>
        </p:nvSpPr>
        <p:spPr/>
        <p:txBody>
          <a:bodyPr/>
          <a:lstStyle/>
          <a:p>
            <a:r>
              <a:rPr lang="cs-CZ" dirty="0"/>
              <a:t>Primární komunikace s držitelem</a:t>
            </a:r>
          </a:p>
        </p:txBody>
      </p:sp>
      <p:sp>
        <p:nvSpPr>
          <p:cNvPr id="3" name="Zástupný symbol pro obsah 2">
            <a:extLst>
              <a:ext uri="{FF2B5EF4-FFF2-40B4-BE49-F238E27FC236}">
                <a16:creationId xmlns:a16="http://schemas.microsoft.com/office/drawing/2014/main" id="{805E8284-5BC9-48AE-BD05-CC432B807436}"/>
              </a:ext>
            </a:extLst>
          </p:cNvPr>
          <p:cNvSpPr>
            <a:spLocks noGrp="1"/>
          </p:cNvSpPr>
          <p:nvPr>
            <p:ph idx="1"/>
          </p:nvPr>
        </p:nvSpPr>
        <p:spPr/>
        <p:txBody>
          <a:bodyPr>
            <a:normAutofit fontScale="92500"/>
          </a:bodyPr>
          <a:lstStyle/>
          <a:p>
            <a:pPr algn="just"/>
            <a:r>
              <a:rPr lang="cs-CZ" dirty="0"/>
              <a:t>Dne 8.1.2024 byla zahájena komunikace s držitele – zahájeno šetření závady v jakosti</a:t>
            </a:r>
          </a:p>
          <a:p>
            <a:pPr algn="just"/>
            <a:r>
              <a:rPr lang="cs-CZ" dirty="0"/>
              <a:t>Byly požadovány záznamy o výrobě a kontrole předmětné šarže, přetestování referenčních vzorků výrobcem, informace o distribuci šarže, informace o reklamacích a nežádoucích účincích</a:t>
            </a:r>
          </a:p>
          <a:p>
            <a:pPr algn="just"/>
            <a:r>
              <a:rPr lang="cs-CZ" dirty="0"/>
              <a:t>Šetření příčiny a možnost ovlivnění dalších šarží </a:t>
            </a:r>
          </a:p>
          <a:p>
            <a:pPr algn="just"/>
            <a:r>
              <a:rPr lang="cs-CZ" dirty="0"/>
              <a:t>Poskytnuté informace byly dodány držitelem dne 19.1.2024</a:t>
            </a:r>
          </a:p>
        </p:txBody>
      </p:sp>
    </p:spTree>
    <p:extLst>
      <p:ext uri="{BB962C8B-B14F-4D97-AF65-F5344CB8AC3E}">
        <p14:creationId xmlns:p14="http://schemas.microsoft.com/office/powerpoint/2010/main" val="3753128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C4B4992-62F3-498D-B8F3-3DE988FB6903}"/>
              </a:ext>
            </a:extLst>
          </p:cNvPr>
          <p:cNvSpPr>
            <a:spLocks noGrp="1"/>
          </p:cNvSpPr>
          <p:nvPr>
            <p:ph type="title"/>
          </p:nvPr>
        </p:nvSpPr>
        <p:spPr/>
        <p:txBody>
          <a:bodyPr/>
          <a:lstStyle/>
          <a:p>
            <a:r>
              <a:rPr lang="cs-CZ" dirty="0"/>
              <a:t>Podrobnosti závady v jakosti</a:t>
            </a:r>
          </a:p>
        </p:txBody>
      </p:sp>
      <p:sp>
        <p:nvSpPr>
          <p:cNvPr id="3" name="Zástupný symbol pro obsah 2">
            <a:extLst>
              <a:ext uri="{FF2B5EF4-FFF2-40B4-BE49-F238E27FC236}">
                <a16:creationId xmlns:a16="http://schemas.microsoft.com/office/drawing/2014/main" id="{9CDD50CD-E234-4F4E-B1E7-29E9B4557922}"/>
              </a:ext>
            </a:extLst>
          </p:cNvPr>
          <p:cNvSpPr>
            <a:spLocks noGrp="1"/>
          </p:cNvSpPr>
          <p:nvPr>
            <p:ph idx="1"/>
          </p:nvPr>
        </p:nvSpPr>
        <p:spPr/>
        <p:txBody>
          <a:bodyPr>
            <a:normAutofit fontScale="62500" lnSpcReduction="20000"/>
          </a:bodyPr>
          <a:lstStyle/>
          <a:p>
            <a:pPr algn="just"/>
            <a:r>
              <a:rPr lang="cs-CZ" dirty="0"/>
              <a:t>V rámci šetření byly prověřeny záznamy o výrobě šarže</a:t>
            </a:r>
          </a:p>
          <a:p>
            <a:pPr lvl="1" algn="just"/>
            <a:r>
              <a:rPr lang="cs-CZ" dirty="0"/>
              <a:t>Záznamy o přípravě VLP, včetně meziproduktu</a:t>
            </a:r>
          </a:p>
          <a:p>
            <a:pPr lvl="1" algn="just"/>
            <a:r>
              <a:rPr lang="cs-CZ" dirty="0"/>
              <a:t>Záznamy o kontrole obalového materiálu</a:t>
            </a:r>
          </a:p>
          <a:p>
            <a:pPr lvl="1" algn="just"/>
            <a:r>
              <a:rPr lang="cs-CZ" dirty="0"/>
              <a:t>Záznamy o kontrole šarže</a:t>
            </a:r>
          </a:p>
          <a:p>
            <a:pPr marL="457200" lvl="1" indent="0" algn="just">
              <a:buNone/>
            </a:pPr>
            <a:r>
              <a:rPr lang="cs-CZ" dirty="0"/>
              <a:t>Výroba proběhla bez odchylek, v souladu se stanovenými postupy, výstupní kontrola potvrdila výsledky obsahu tau </a:t>
            </a:r>
            <a:r>
              <a:rPr lang="cs-CZ" dirty="0" err="1"/>
              <a:t>fluvalinátu</a:t>
            </a:r>
            <a:r>
              <a:rPr lang="cs-CZ" dirty="0"/>
              <a:t> v souladu se specifikací – 239,7 mg/ml. Použité obalové materiály byly kontrolovány a propuštěny v souladu se stanovenou specifikací</a:t>
            </a:r>
          </a:p>
          <a:p>
            <a:pPr algn="just"/>
            <a:r>
              <a:rPr lang="cs-CZ" dirty="0"/>
              <a:t>Byla provedena kontrola referenčních vzorků  všech šarží vyrobených v roce 2023 – 9 šarží</a:t>
            </a:r>
          </a:p>
          <a:p>
            <a:pPr algn="just"/>
            <a:r>
              <a:rPr lang="cs-CZ" dirty="0"/>
              <a:t>U 8 šarží zjištěn vyšší obsah účinné látky oproti specifikaci</a:t>
            </a:r>
          </a:p>
          <a:p>
            <a:pPr algn="just"/>
            <a:r>
              <a:rPr lang="cs-CZ" dirty="0"/>
              <a:t>Poslední vyrobená šarže byla zařazena výrobcem do průběžného monitorování stability přípravku. </a:t>
            </a:r>
            <a:r>
              <a:rPr lang="cs-CZ" dirty="0" err="1"/>
              <a:t>Testace</a:t>
            </a:r>
            <a:r>
              <a:rPr lang="cs-CZ" dirty="0"/>
              <a:t> byla provedena po 3 měsících po výrobě s vyhovujícím výsledkem a dále po 4 měsících po výrobě, opět s vyhovujícím výsledkem, ale se znatelným trendem narůstajícího obsahu tau </a:t>
            </a:r>
            <a:r>
              <a:rPr lang="cs-CZ" dirty="0" err="1"/>
              <a:t>fluvalinátu</a:t>
            </a:r>
            <a:r>
              <a:rPr lang="cs-CZ" dirty="0"/>
              <a:t>. </a:t>
            </a:r>
          </a:p>
        </p:txBody>
      </p:sp>
    </p:spTree>
    <p:extLst>
      <p:ext uri="{BB962C8B-B14F-4D97-AF65-F5344CB8AC3E}">
        <p14:creationId xmlns:p14="http://schemas.microsoft.com/office/powerpoint/2010/main" val="3846533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D3ACBB7-6525-4A0E-94A5-4764CE511B9D}"/>
              </a:ext>
            </a:extLst>
          </p:cNvPr>
          <p:cNvSpPr>
            <a:spLocks noGrp="1"/>
          </p:cNvSpPr>
          <p:nvPr>
            <p:ph type="title"/>
          </p:nvPr>
        </p:nvSpPr>
        <p:spPr/>
        <p:txBody>
          <a:bodyPr/>
          <a:lstStyle/>
          <a:p>
            <a:r>
              <a:rPr lang="cs-CZ" dirty="0"/>
              <a:t>Stanovení příčiny a rozsah</a:t>
            </a:r>
          </a:p>
        </p:txBody>
      </p:sp>
      <p:sp>
        <p:nvSpPr>
          <p:cNvPr id="3" name="Zástupný symbol pro obsah 2">
            <a:extLst>
              <a:ext uri="{FF2B5EF4-FFF2-40B4-BE49-F238E27FC236}">
                <a16:creationId xmlns:a16="http://schemas.microsoft.com/office/drawing/2014/main" id="{7A9D4DC4-99FC-4B51-978D-E2CF7B867F6A}"/>
              </a:ext>
            </a:extLst>
          </p:cNvPr>
          <p:cNvSpPr>
            <a:spLocks noGrp="1"/>
          </p:cNvSpPr>
          <p:nvPr>
            <p:ph idx="1"/>
          </p:nvPr>
        </p:nvSpPr>
        <p:spPr/>
        <p:txBody>
          <a:bodyPr>
            <a:normAutofit fontScale="85000" lnSpcReduction="10000"/>
          </a:bodyPr>
          <a:lstStyle/>
          <a:p>
            <a:r>
              <a:rPr lang="cs-CZ" dirty="0"/>
              <a:t>Podle vyjádření držitele </a:t>
            </a:r>
            <a:r>
              <a:rPr lang="cs-CZ" dirty="0" err="1"/>
              <a:t>VÚVč</a:t>
            </a:r>
            <a:r>
              <a:rPr lang="cs-CZ" dirty="0"/>
              <a:t> v rámci šetření závady v jakosti bylo zjištěno, že uvedená závada v jakosti se týká všech šarží vyrobených v roce 2023. </a:t>
            </a:r>
          </a:p>
          <a:p>
            <a:r>
              <a:rPr lang="cs-CZ" dirty="0"/>
              <a:t>Držitel registrace </a:t>
            </a:r>
            <a:r>
              <a:rPr lang="cs-CZ" dirty="0" err="1"/>
              <a:t>VÚVč</a:t>
            </a:r>
            <a:r>
              <a:rPr lang="cs-CZ" dirty="0"/>
              <a:t> ihned zahájil stahování všech ovlivněných šarží z úrovně chovatelů, následoval příkaz stažení dotčených šarží od ÚSKVBL</a:t>
            </a:r>
          </a:p>
          <a:p>
            <a:r>
              <a:rPr lang="cs-CZ" dirty="0"/>
              <a:t>Jedná se o šarže 10010223, 10020223, 10030323, 10040423,10050623, 10060723, 10070923, 10010223SK, 10060723SK</a:t>
            </a:r>
          </a:p>
          <a:p>
            <a:r>
              <a:rPr lang="cs-CZ" dirty="0"/>
              <a:t>Nebyly zaznamenány žádné reklamace ani hlášeny žádné nežádoucí účinky</a:t>
            </a:r>
          </a:p>
        </p:txBody>
      </p:sp>
    </p:spTree>
    <p:extLst>
      <p:ext uri="{BB962C8B-B14F-4D97-AF65-F5344CB8AC3E}">
        <p14:creationId xmlns:p14="http://schemas.microsoft.com/office/powerpoint/2010/main" val="59478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D91CBA2F-B796-4FF9-A1BB-4DF045B126E8}"/>
              </a:ext>
            </a:extLst>
          </p:cNvPr>
          <p:cNvSpPr>
            <a:spLocks noGrp="1"/>
          </p:cNvSpPr>
          <p:nvPr>
            <p:ph idx="1"/>
          </p:nvPr>
        </p:nvSpPr>
        <p:spPr>
          <a:xfrm>
            <a:off x="457200" y="548680"/>
            <a:ext cx="8229600" cy="5760640"/>
          </a:xfrm>
        </p:spPr>
        <p:txBody>
          <a:bodyPr>
            <a:normAutofit fontScale="77500" lnSpcReduction="20000"/>
          </a:bodyPr>
          <a:lstStyle/>
          <a:p>
            <a:pPr algn="just"/>
            <a:r>
              <a:rPr lang="cs-CZ" dirty="0"/>
              <a:t>Výrobce stanovil příčinu závady v jakosti -Na začátku roku 2023 došlo k úprav nastavení utahovacího momentu na plnícím zařízení. I přes provedení zkoušky těsnosti víček byla závada v jakosti pravděpodobně způsobena nedostatečně těsnícím víčkem a tím došlo k odparu pomocné látky </a:t>
            </a:r>
            <a:r>
              <a:rPr lang="cs-CZ" dirty="0" err="1"/>
              <a:t>mesitylenu</a:t>
            </a:r>
            <a:r>
              <a:rPr lang="cs-CZ" dirty="0"/>
              <a:t>, který se používá jako rozpouštědlo a je velmi těkavý, odparem této pomocné látky pravděpodobně došlo k zahuštění přípravku a zvýšení koncentrace účinné látky</a:t>
            </a:r>
          </a:p>
          <a:p>
            <a:pPr algn="just"/>
            <a:r>
              <a:rPr lang="cs-CZ" dirty="0"/>
              <a:t>Byl posouzen vliv na ostatní přípravky plněné na tomto zařízení, byla posouzena jejich kvalita a charakter používaných pomocných látek – ostatní přípravky by neměly být ovlivněny</a:t>
            </a:r>
          </a:p>
          <a:p>
            <a:pPr algn="just"/>
            <a:r>
              <a:rPr lang="cs-CZ" dirty="0"/>
              <a:t>Nápravná opatření budou spočívat v testování utahovacího momentu zařízení, změnách obalového materiálu a provedení </a:t>
            </a:r>
            <a:r>
              <a:rPr lang="cs-CZ" dirty="0" err="1"/>
              <a:t>stabilitního</a:t>
            </a:r>
            <a:r>
              <a:rPr lang="cs-CZ" dirty="0"/>
              <a:t> testování</a:t>
            </a:r>
          </a:p>
          <a:p>
            <a:pPr marL="0" indent="0">
              <a:buNone/>
            </a:pPr>
            <a:r>
              <a:rPr lang="cs-CZ" dirty="0"/>
              <a:t> </a:t>
            </a:r>
          </a:p>
          <a:p>
            <a:pPr marL="0" indent="0">
              <a:buNone/>
            </a:pPr>
            <a:endParaRPr lang="cs-CZ" dirty="0"/>
          </a:p>
        </p:txBody>
      </p:sp>
    </p:spTree>
    <p:extLst>
      <p:ext uri="{BB962C8B-B14F-4D97-AF65-F5344CB8AC3E}">
        <p14:creationId xmlns:p14="http://schemas.microsoft.com/office/powerpoint/2010/main" val="1343765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DE95493-0D00-47D8-90BE-668B94A958C6}"/>
              </a:ext>
            </a:extLst>
          </p:cNvPr>
          <p:cNvSpPr>
            <a:spLocks noGrp="1"/>
          </p:cNvSpPr>
          <p:nvPr>
            <p:ph type="title"/>
          </p:nvPr>
        </p:nvSpPr>
        <p:spPr>
          <a:xfrm>
            <a:off x="395536" y="260648"/>
            <a:ext cx="8291264" cy="648072"/>
          </a:xfrm>
        </p:spPr>
        <p:txBody>
          <a:bodyPr>
            <a:normAutofit fontScale="90000"/>
          </a:bodyPr>
          <a:lstStyle/>
          <a:p>
            <a:r>
              <a:rPr lang="cs-CZ" dirty="0"/>
              <a:t>Stažení a komunikace ZVJ</a:t>
            </a:r>
          </a:p>
        </p:txBody>
      </p:sp>
      <p:sp>
        <p:nvSpPr>
          <p:cNvPr id="3" name="Zástupný symbol pro obsah 2">
            <a:extLst>
              <a:ext uri="{FF2B5EF4-FFF2-40B4-BE49-F238E27FC236}">
                <a16:creationId xmlns:a16="http://schemas.microsoft.com/office/drawing/2014/main" id="{0840830F-8FFD-473C-AF28-58AAD42C8399}"/>
              </a:ext>
            </a:extLst>
          </p:cNvPr>
          <p:cNvSpPr>
            <a:spLocks noGrp="1"/>
          </p:cNvSpPr>
          <p:nvPr>
            <p:ph idx="1"/>
          </p:nvPr>
        </p:nvSpPr>
        <p:spPr>
          <a:xfrm>
            <a:off x="457200" y="908720"/>
            <a:ext cx="8229600" cy="5760640"/>
          </a:xfrm>
        </p:spPr>
        <p:txBody>
          <a:bodyPr>
            <a:normAutofit/>
          </a:bodyPr>
          <a:lstStyle/>
          <a:p>
            <a:pPr algn="just"/>
            <a:r>
              <a:rPr lang="cs-CZ" sz="2000" dirty="0"/>
              <a:t>Držitel zahájil stažení šarží 10010223, 10020223, 10030323, 10040423,10050623, 10060723, 10070923</a:t>
            </a:r>
          </a:p>
          <a:p>
            <a:pPr algn="just"/>
            <a:r>
              <a:rPr lang="cs-CZ" sz="2000" dirty="0"/>
              <a:t>Bilance stahování byla doložena dne 5.3.2024, stahování bylo dokončeno dne 29.2.2024, z celkového distribuovaného počtu bylo vráceno 4,3%. Dle informací od dotčených chovatelů byla většina přípravků spotřebována v rámci jarního ošetření nátěrem a podzimního ošetření aerosolem. </a:t>
            </a:r>
          </a:p>
          <a:p>
            <a:pPr marL="0" indent="0" algn="just">
              <a:buNone/>
            </a:pPr>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r>
              <a:rPr lang="cs-CZ" sz="2000" dirty="0"/>
              <a:t>Přípravek je registrován a distribuován na Slovensko, systémem Rychlé výstrahy byl dne 25.1.2024 odeslán Rapid </a:t>
            </a:r>
            <a:r>
              <a:rPr lang="cs-CZ" sz="2000" dirty="0" err="1"/>
              <a:t>Alert</a:t>
            </a:r>
            <a:r>
              <a:rPr lang="cs-CZ" sz="2000" dirty="0"/>
              <a:t> </a:t>
            </a:r>
            <a:r>
              <a:rPr lang="cs-CZ" sz="2000" dirty="0" err="1"/>
              <a:t>Notification</a:t>
            </a:r>
            <a:r>
              <a:rPr lang="cs-CZ" sz="2000" dirty="0"/>
              <a:t> </a:t>
            </a:r>
            <a:r>
              <a:rPr lang="cs-CZ" sz="2000" dirty="0" err="1"/>
              <a:t>of</a:t>
            </a:r>
            <a:r>
              <a:rPr lang="cs-CZ" sz="2000" dirty="0"/>
              <a:t> a </a:t>
            </a:r>
            <a:r>
              <a:rPr lang="cs-CZ" sz="2000" dirty="0" err="1"/>
              <a:t>Quality</a:t>
            </a:r>
            <a:r>
              <a:rPr lang="cs-CZ" sz="2000" dirty="0"/>
              <a:t> </a:t>
            </a:r>
            <a:r>
              <a:rPr lang="cs-CZ" sz="2000" dirty="0" err="1"/>
              <a:t>Defect</a:t>
            </a:r>
            <a:r>
              <a:rPr lang="cs-CZ" sz="2000" dirty="0"/>
              <a:t> s uvedenými informacemi. Držitel zahájit stažení 2 šarží. </a:t>
            </a:r>
          </a:p>
        </p:txBody>
      </p:sp>
      <p:graphicFrame>
        <p:nvGraphicFramePr>
          <p:cNvPr id="6" name="Tabulka 5">
            <a:extLst>
              <a:ext uri="{FF2B5EF4-FFF2-40B4-BE49-F238E27FC236}">
                <a16:creationId xmlns:a16="http://schemas.microsoft.com/office/drawing/2014/main" id="{98D30425-53EB-4FDF-8547-403F39A2CC63}"/>
              </a:ext>
            </a:extLst>
          </p:cNvPr>
          <p:cNvGraphicFramePr>
            <a:graphicFrameLocks noGrp="1"/>
          </p:cNvGraphicFramePr>
          <p:nvPr>
            <p:extLst>
              <p:ext uri="{D42A27DB-BD31-4B8C-83A1-F6EECF244321}">
                <p14:modId xmlns:p14="http://schemas.microsoft.com/office/powerpoint/2010/main" val="3040106561"/>
              </p:ext>
            </p:extLst>
          </p:nvPr>
        </p:nvGraphicFramePr>
        <p:xfrm>
          <a:off x="1403648" y="2996952"/>
          <a:ext cx="6120680" cy="1994408"/>
        </p:xfrm>
        <a:graphic>
          <a:graphicData uri="http://schemas.openxmlformats.org/drawingml/2006/table">
            <a:tbl>
              <a:tblPr firstRow="1" firstCol="1" bandRow="1">
                <a:tableStyleId>{5C22544A-7EE6-4342-B048-85BDC9FD1C3A}</a:tableStyleId>
              </a:tblPr>
              <a:tblGrid>
                <a:gridCol w="2027293">
                  <a:extLst>
                    <a:ext uri="{9D8B030D-6E8A-4147-A177-3AD203B41FA5}">
                      <a16:colId xmlns:a16="http://schemas.microsoft.com/office/drawing/2014/main" val="2049564157"/>
                    </a:ext>
                  </a:extLst>
                </a:gridCol>
                <a:gridCol w="1887095">
                  <a:extLst>
                    <a:ext uri="{9D8B030D-6E8A-4147-A177-3AD203B41FA5}">
                      <a16:colId xmlns:a16="http://schemas.microsoft.com/office/drawing/2014/main" val="2957033720"/>
                    </a:ext>
                  </a:extLst>
                </a:gridCol>
                <a:gridCol w="2206292">
                  <a:extLst>
                    <a:ext uri="{9D8B030D-6E8A-4147-A177-3AD203B41FA5}">
                      <a16:colId xmlns:a16="http://schemas.microsoft.com/office/drawing/2014/main" val="1206457943"/>
                    </a:ext>
                  </a:extLst>
                </a:gridCol>
              </a:tblGrid>
              <a:tr h="177293">
                <a:tc>
                  <a:txBody>
                    <a:bodyPr/>
                    <a:lstStyle/>
                    <a:p>
                      <a:pPr>
                        <a:lnSpc>
                          <a:spcPct val="107000"/>
                        </a:lnSpc>
                        <a:spcAft>
                          <a:spcPts val="0"/>
                        </a:spcAft>
                      </a:pPr>
                      <a:r>
                        <a:rPr lang="cs-CZ" sz="1600" dirty="0">
                          <a:effectLst/>
                        </a:rPr>
                        <a:t>Číslo šarže</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cs-CZ" sz="1600">
                          <a:effectLst/>
                        </a:rPr>
                        <a:t>Datum propuštění</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cs-CZ" sz="1600" dirty="0">
                          <a:effectLst/>
                        </a:rPr>
                        <a:t>Staženo z trhu (%)</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77764211"/>
                  </a:ext>
                </a:extLst>
              </a:tr>
              <a:tr h="177293">
                <a:tc>
                  <a:txBody>
                    <a:bodyPr/>
                    <a:lstStyle/>
                    <a:p>
                      <a:pPr>
                        <a:lnSpc>
                          <a:spcPct val="107000"/>
                        </a:lnSpc>
                        <a:spcAft>
                          <a:spcPts val="0"/>
                        </a:spcAft>
                      </a:pPr>
                      <a:r>
                        <a:rPr lang="cs-CZ" sz="1600" dirty="0">
                          <a:effectLst/>
                        </a:rPr>
                        <a:t>10010223</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cs-CZ" sz="1600">
                          <a:effectLst/>
                        </a:rPr>
                        <a:t>23.2.2023</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cs-CZ" sz="1600">
                          <a:effectLst/>
                        </a:rPr>
                        <a:t>6,5%</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29402239"/>
                  </a:ext>
                </a:extLst>
              </a:tr>
              <a:tr h="177293">
                <a:tc>
                  <a:txBody>
                    <a:bodyPr/>
                    <a:lstStyle/>
                    <a:p>
                      <a:pPr>
                        <a:lnSpc>
                          <a:spcPct val="107000"/>
                        </a:lnSpc>
                        <a:spcAft>
                          <a:spcPts val="0"/>
                        </a:spcAft>
                      </a:pPr>
                      <a:r>
                        <a:rPr lang="cs-CZ" sz="1600" dirty="0">
                          <a:effectLst/>
                        </a:rPr>
                        <a:t>10020223</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cs-CZ" sz="1600">
                          <a:effectLst/>
                        </a:rPr>
                        <a:t>23.2.2023</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cs-CZ" sz="1600">
                          <a:effectLst/>
                        </a:rPr>
                        <a:t>4%</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84211979"/>
                  </a:ext>
                </a:extLst>
              </a:tr>
              <a:tr h="177293">
                <a:tc>
                  <a:txBody>
                    <a:bodyPr/>
                    <a:lstStyle/>
                    <a:p>
                      <a:pPr>
                        <a:lnSpc>
                          <a:spcPct val="107000"/>
                        </a:lnSpc>
                        <a:spcAft>
                          <a:spcPts val="0"/>
                        </a:spcAft>
                      </a:pPr>
                      <a:r>
                        <a:rPr lang="cs-CZ" sz="1600">
                          <a:effectLst/>
                        </a:rPr>
                        <a:t>10030323</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cs-CZ" sz="1600">
                          <a:effectLst/>
                        </a:rPr>
                        <a:t>23.3.2023</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cs-CZ" sz="1600">
                          <a:effectLst/>
                        </a:rPr>
                        <a:t>0,1%</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89488556"/>
                  </a:ext>
                </a:extLst>
              </a:tr>
              <a:tr h="177293">
                <a:tc>
                  <a:txBody>
                    <a:bodyPr/>
                    <a:lstStyle/>
                    <a:p>
                      <a:pPr>
                        <a:lnSpc>
                          <a:spcPct val="107000"/>
                        </a:lnSpc>
                        <a:spcAft>
                          <a:spcPts val="0"/>
                        </a:spcAft>
                      </a:pPr>
                      <a:r>
                        <a:rPr lang="cs-CZ" sz="1600">
                          <a:effectLst/>
                        </a:rPr>
                        <a:t>10040423</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cs-CZ" sz="1600">
                          <a:effectLst/>
                        </a:rPr>
                        <a:t>9.5.2023</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cs-CZ" sz="1600">
                          <a:effectLst/>
                        </a:rPr>
                        <a:t>4,2%</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71556073"/>
                  </a:ext>
                </a:extLst>
              </a:tr>
              <a:tr h="177293">
                <a:tc>
                  <a:txBody>
                    <a:bodyPr/>
                    <a:lstStyle/>
                    <a:p>
                      <a:pPr>
                        <a:lnSpc>
                          <a:spcPct val="107000"/>
                        </a:lnSpc>
                        <a:spcAft>
                          <a:spcPts val="0"/>
                        </a:spcAft>
                      </a:pPr>
                      <a:r>
                        <a:rPr lang="cs-CZ" sz="1600">
                          <a:effectLst/>
                        </a:rPr>
                        <a:t>10050623</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cs-CZ" sz="1600">
                          <a:effectLst/>
                        </a:rPr>
                        <a:t>15.6.2023</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cs-CZ" sz="1600">
                          <a:effectLst/>
                        </a:rPr>
                        <a:t>8,1%</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05407969"/>
                  </a:ext>
                </a:extLst>
              </a:tr>
              <a:tr h="177293">
                <a:tc>
                  <a:txBody>
                    <a:bodyPr/>
                    <a:lstStyle/>
                    <a:p>
                      <a:pPr>
                        <a:lnSpc>
                          <a:spcPct val="107000"/>
                        </a:lnSpc>
                        <a:spcAft>
                          <a:spcPts val="0"/>
                        </a:spcAft>
                      </a:pPr>
                      <a:r>
                        <a:rPr lang="cs-CZ" sz="1600">
                          <a:effectLst/>
                        </a:rPr>
                        <a:t>10060723</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cs-CZ" sz="1600">
                          <a:effectLst/>
                        </a:rPr>
                        <a:t>14.7.2023</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cs-CZ" sz="1600">
                          <a:effectLst/>
                        </a:rPr>
                        <a:t>1,1%</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84955505"/>
                  </a:ext>
                </a:extLst>
              </a:tr>
              <a:tr h="177293">
                <a:tc>
                  <a:txBody>
                    <a:bodyPr/>
                    <a:lstStyle/>
                    <a:p>
                      <a:pPr>
                        <a:lnSpc>
                          <a:spcPct val="107000"/>
                        </a:lnSpc>
                        <a:spcAft>
                          <a:spcPts val="0"/>
                        </a:spcAft>
                      </a:pPr>
                      <a:r>
                        <a:rPr lang="cs-CZ" sz="1600">
                          <a:effectLst/>
                        </a:rPr>
                        <a:t>10070923</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cs-CZ" sz="1600">
                          <a:effectLst/>
                        </a:rPr>
                        <a:t>19.9.2023</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cs-CZ" sz="1600" dirty="0">
                          <a:effectLst/>
                        </a:rPr>
                        <a:t>10,5%</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91633400"/>
                  </a:ext>
                </a:extLst>
              </a:tr>
            </a:tbl>
          </a:graphicData>
        </a:graphic>
      </p:graphicFrame>
    </p:spTree>
    <p:extLst>
      <p:ext uri="{BB962C8B-B14F-4D97-AF65-F5344CB8AC3E}">
        <p14:creationId xmlns:p14="http://schemas.microsoft.com/office/powerpoint/2010/main" val="3258692134"/>
      </p:ext>
    </p:extLst>
  </p:cSld>
  <p:clrMapOvr>
    <a:masterClrMapping/>
  </p:clrMapOvr>
</p:sld>
</file>

<file path=ppt/theme/theme1.xml><?xml version="1.0" encoding="utf-8"?>
<a:theme xmlns:a="http://schemas.openxmlformats.org/drawingml/2006/main" name="USKVL_Prezentace_final_020117">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USKVL_Prezentace_final_020117</Template>
  <TotalTime>8117</TotalTime>
  <Words>2316</Words>
  <Application>Microsoft Office PowerPoint</Application>
  <PresentationFormat>Předvádění na obrazovce (4:3)</PresentationFormat>
  <Paragraphs>137</Paragraphs>
  <Slides>18</Slides>
  <Notes>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18</vt:i4>
      </vt:variant>
    </vt:vector>
  </HeadingPairs>
  <TitlesOfParts>
    <vt:vector size="23" baseType="lpstr">
      <vt:lpstr>Arial</vt:lpstr>
      <vt:lpstr>Calibri</vt:lpstr>
      <vt:lpstr>Times New Roman</vt:lpstr>
      <vt:lpstr>Wingdings</vt:lpstr>
      <vt:lpstr>USKVL_Prezentace_final_020117</vt:lpstr>
      <vt:lpstr>Informace o závadě v jakosti veterinárního léčivého přípravku M-1AER</vt:lpstr>
      <vt:lpstr>Základní informace o VLP</vt:lpstr>
      <vt:lpstr>Market Surveillance</vt:lpstr>
      <vt:lpstr>Zjištění závady v jakosti:  </vt:lpstr>
      <vt:lpstr>Primární komunikace s držitelem</vt:lpstr>
      <vt:lpstr>Podrobnosti závady v jakosti</vt:lpstr>
      <vt:lpstr>Stanovení příčiny a rozsah</vt:lpstr>
      <vt:lpstr>Prezentace aplikace PowerPoint</vt:lpstr>
      <vt:lpstr>Stažení a komunikace ZVJ</vt:lpstr>
      <vt:lpstr>Informace na webu</vt:lpstr>
      <vt:lpstr>Bezpečnost vyšší dávky - pro včelstva ošetřená předmětnými šaržemi předmětného VLP </vt:lpstr>
      <vt:lpstr> Bezpečnost vyšší dávky - rizika pro necílové organismy </vt:lpstr>
      <vt:lpstr>Možné náhrady a způsoby ošetření</vt:lpstr>
      <vt:lpstr>Registrované VLP pro včely</vt:lpstr>
      <vt:lpstr>Výroba s plánovanou odchylkou pro jarní ošetření</vt:lpstr>
      <vt:lpstr>Hlášení podezření na závadu v jakosti a hlášení NÚ</vt:lpstr>
      <vt:lpstr>Evidence veterinárních technických prostředků</vt:lpstr>
      <vt:lpstr>Evidence veterinárních technických prostředků</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Radošová Dáša</dc:creator>
  <cp:lastModifiedBy>Müllerová Petra</cp:lastModifiedBy>
  <cp:revision>182</cp:revision>
  <dcterms:created xsi:type="dcterms:W3CDTF">2017-02-22T09:24:52Z</dcterms:created>
  <dcterms:modified xsi:type="dcterms:W3CDTF">2024-03-25T10:47:17Z</dcterms:modified>
</cp:coreProperties>
</file>