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6" r:id="rId2"/>
    <p:sldId id="360" r:id="rId3"/>
    <p:sldId id="286" r:id="rId4"/>
    <p:sldId id="318" r:id="rId5"/>
    <p:sldId id="334" r:id="rId6"/>
    <p:sldId id="326" r:id="rId7"/>
    <p:sldId id="335" r:id="rId8"/>
    <p:sldId id="324" r:id="rId9"/>
    <p:sldId id="336" r:id="rId10"/>
    <p:sldId id="338" r:id="rId11"/>
    <p:sldId id="346" r:id="rId12"/>
    <p:sldId id="337" r:id="rId13"/>
    <p:sldId id="342" r:id="rId14"/>
    <p:sldId id="343" r:id="rId15"/>
    <p:sldId id="344" r:id="rId16"/>
    <p:sldId id="347" r:id="rId17"/>
    <p:sldId id="339" r:id="rId18"/>
    <p:sldId id="362" r:id="rId19"/>
    <p:sldId id="363" r:id="rId20"/>
    <p:sldId id="357" r:id="rId21"/>
    <p:sldId id="348" r:id="rId22"/>
    <p:sldId id="366" r:id="rId23"/>
    <p:sldId id="365" r:id="rId24"/>
    <p:sldId id="367" r:id="rId25"/>
    <p:sldId id="368" r:id="rId26"/>
    <p:sldId id="369" r:id="rId27"/>
    <p:sldId id="370" r:id="rId28"/>
    <p:sldId id="271" r:id="rId2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Výchozí oddíl" id="{17975FD8-2A7E-4CE5-A786-794CDB1F1DFF}">
          <p14:sldIdLst>
            <p14:sldId id="266"/>
            <p14:sldId id="360"/>
            <p14:sldId id="286"/>
            <p14:sldId id="318"/>
            <p14:sldId id="334"/>
            <p14:sldId id="326"/>
            <p14:sldId id="335"/>
            <p14:sldId id="324"/>
            <p14:sldId id="336"/>
            <p14:sldId id="338"/>
            <p14:sldId id="346"/>
            <p14:sldId id="337"/>
            <p14:sldId id="342"/>
            <p14:sldId id="343"/>
            <p14:sldId id="344"/>
            <p14:sldId id="347"/>
            <p14:sldId id="339"/>
            <p14:sldId id="362"/>
            <p14:sldId id="363"/>
            <p14:sldId id="357"/>
            <p14:sldId id="348"/>
            <p14:sldId id="366"/>
          </p14:sldIdLst>
        </p14:section>
        <p14:section name="Oddíl bez názvu" id="{EA821E18-F470-457C-8C6D-BA40D91F0993}">
          <p14:sldIdLst>
            <p14:sldId id="365"/>
            <p14:sldId id="367"/>
            <p14:sldId id="368"/>
            <p14:sldId id="369"/>
            <p14:sldId id="3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22.03.2024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7"/>
          <p:cNvSpPr txBox="1">
            <a:spLocks/>
          </p:cNvSpPr>
          <p:nvPr userDrawn="1"/>
        </p:nvSpPr>
        <p:spPr>
          <a:xfrm>
            <a:off x="1743000" y="404664"/>
            <a:ext cx="69438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Název organizace</a:t>
            </a:r>
          </a:p>
        </p:txBody>
      </p:sp>
      <p:sp>
        <p:nvSpPr>
          <p:cNvPr id="9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Jméno Příjmení, Místo, 1.1.2015, Typ prezentace</a:t>
            </a:r>
          </a:p>
        </p:txBody>
      </p:sp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929761" cy="2880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Veterinární </a:t>
            </a:r>
            <a:br>
              <a:rPr lang="cs-CZ" dirty="0"/>
            </a:br>
            <a:r>
              <a:rPr lang="cs-CZ" dirty="0"/>
              <a:t>problematika včel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Společný seminář Nasavrky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1246337" y="5445224"/>
            <a:ext cx="8064127" cy="503237"/>
          </a:xfrm>
        </p:spPr>
        <p:txBody>
          <a:bodyPr/>
          <a:lstStyle/>
          <a:p>
            <a:pPr eaLnBrk="1" hangingPunct="1"/>
            <a:r>
              <a:rPr lang="cs-CZ" sz="2400" dirty="0">
                <a:solidFill>
                  <a:schemeClr val="bg1"/>
                </a:solidFill>
                <a:latin typeface="Arial" charset="0"/>
                <a:cs typeface="Arial" charset="0"/>
              </a:rPr>
              <a:t>MVDr. Leoš Čeleda, CSc., ÚVS SVS, březen 2024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980728"/>
            <a:ext cx="8219256" cy="1080120"/>
          </a:xfrm>
        </p:spPr>
        <p:txBody>
          <a:bodyPr/>
          <a:lstStyle/>
          <a:p>
            <a:r>
              <a:rPr lang="cs-CZ" dirty="0"/>
              <a:t>ExM110 MOR VČELÍHO PLODU </a:t>
            </a:r>
            <a:br>
              <a:rPr lang="cs-CZ" dirty="0"/>
            </a:br>
            <a:r>
              <a:rPr lang="cs-CZ" dirty="0" err="1"/>
              <a:t>VyLa</a:t>
            </a:r>
            <a:r>
              <a:rPr lang="cs-CZ" dirty="0"/>
              <a:t> (BV)  </a:t>
            </a:r>
            <a:r>
              <a:rPr lang="cs-CZ" baseline="30000" dirty="0"/>
              <a:t>2/2</a:t>
            </a:r>
            <a:endParaRPr lang="cs-CZ" sz="1600" baseline="30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539552" y="233958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Měl ze dna úlů nebo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medné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zásoby se odebírají jako směsný vzorek, který může zahrnovat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maximálně 25 včelstev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Vzorky včel se odebírají a zasílají z jednotlivých včelstev, kdy směsný vzorek z maximálně 25 dílčích vytvoří laboratoř.</a:t>
            </a:r>
          </a:p>
          <a:p>
            <a:pPr lvl="0" algn="just"/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Provádí se:</a:t>
            </a:r>
          </a:p>
          <a:p>
            <a:pPr lvl="0" algn="just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před přemístěním včel (včetně včelích matek) nebo včelstev na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vzdálenost větší než 3 km; vyšetření má platnost v příslušném kalendářním roce, 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případě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kočovných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včelstev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stanovišti, na kterém jsou včelstva zazimována.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5168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827584" y="1496765"/>
            <a:ext cx="7704856" cy="4164483"/>
          </a:xfrm>
        </p:spPr>
        <p:txBody>
          <a:bodyPr/>
          <a:lstStyle/>
          <a:p>
            <a:r>
              <a:rPr lang="cs-CZ" sz="4400" dirty="0" err="1"/>
              <a:t>Varroáza</a:t>
            </a:r>
            <a:r>
              <a:rPr lang="cs-CZ" sz="6000" dirty="0"/>
              <a:t>	</a:t>
            </a:r>
          </a:p>
          <a:p>
            <a:endParaRPr lang="cs-CZ" sz="3000" dirty="0"/>
          </a:p>
          <a:p>
            <a:r>
              <a:rPr lang="cs-CZ" sz="2400" dirty="0"/>
              <a:t>Ošetření včelstev proti </a:t>
            </a:r>
            <a:r>
              <a:rPr lang="cs-CZ" sz="2400" dirty="0" err="1"/>
              <a:t>varroáze</a:t>
            </a:r>
            <a:r>
              <a:rPr lang="cs-CZ" sz="2400" dirty="0"/>
              <a:t> se provádí podle pravidel stanovených v „Metodickém pokynu Státní veterinární správy pro chovatele včel k prevenci a tlumení </a:t>
            </a:r>
            <a:r>
              <a:rPr lang="cs-CZ" sz="2400" dirty="0" err="1"/>
              <a:t>varroázy</a:t>
            </a:r>
            <a:r>
              <a:rPr lang="cs-CZ" sz="2400" dirty="0"/>
              <a:t>“ č. j.: SVS/2021/130606-G.</a:t>
            </a:r>
          </a:p>
          <a:p>
            <a:endParaRPr lang="cs-CZ" sz="4200" dirty="0"/>
          </a:p>
        </p:txBody>
      </p:sp>
    </p:spTree>
    <p:extLst>
      <p:ext uri="{BB962C8B-B14F-4D97-AF65-F5344CB8AC3E}">
        <p14:creationId xmlns:p14="http://schemas.microsoft.com/office/powerpoint/2010/main" val="173167935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1124744"/>
            <a:ext cx="8219256" cy="1080120"/>
          </a:xfrm>
        </p:spPr>
        <p:txBody>
          <a:bodyPr/>
          <a:lstStyle/>
          <a:p>
            <a:r>
              <a:rPr lang="cs-CZ" dirty="0"/>
              <a:t>ExM310 VARROÁZA </a:t>
            </a:r>
            <a:br>
              <a:rPr lang="cs-CZ" dirty="0"/>
            </a:br>
            <a:r>
              <a:rPr lang="cs-CZ" dirty="0"/>
              <a:t>předjarní léčebné ošetření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539552" y="248882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základě vyhodnocení intenzity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varroázy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dle kódu EpM300 se na jednotlivých stanovištích při nálezu vyšším než 3 roztoči v průměru na jedno včelstvo provede ošetření všech včelstev na stanovišti. Použijí se registrované veterinární léčivé přípravky v souladu s příbalovou informací. Předjarní ošetření musí být provedeno s ohledem na klimatické podmínky a jarní rozvoj včel co nejdříve a ukončeno nejdéle do 15. 4. 2024. </a:t>
            </a:r>
          </a:p>
          <a:p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Chovatel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povinen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vést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záznam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ošetření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včelstev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(viz.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Metodický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pokyn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3736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1268760"/>
            <a:ext cx="8219256" cy="1080120"/>
          </a:xfrm>
        </p:spPr>
        <p:txBody>
          <a:bodyPr/>
          <a:lstStyle/>
          <a:p>
            <a:r>
              <a:rPr lang="cs-CZ" dirty="0"/>
              <a:t>ExM330 VARROÁZA </a:t>
            </a:r>
            <a:br>
              <a:rPr lang="cs-CZ" dirty="0"/>
            </a:br>
            <a:r>
              <a:rPr lang="cs-CZ" dirty="0"/>
              <a:t>letní sledování a ošetření včelstev 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539552" y="258871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Chovatel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povinen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provádět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monitoring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varroázy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následné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ošetření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infestovaných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včelstev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registrovanými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veterinárními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léčivými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přípravky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 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souladu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 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příbalovou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účelem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ochrany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dlouhověké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generace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včel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poškozením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782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METODICKÝ POKYN SVS </a:t>
            </a:r>
            <a:br>
              <a:rPr lang="cs-CZ" dirty="0"/>
            </a:br>
            <a:r>
              <a:rPr lang="cs-CZ" dirty="0"/>
              <a:t>pro chovatele včel k prevenci </a:t>
            </a:r>
            <a:br>
              <a:rPr lang="cs-CZ" dirty="0"/>
            </a:br>
            <a:r>
              <a:rPr lang="cs-CZ" dirty="0"/>
              <a:t>a tlumení </a:t>
            </a:r>
            <a:r>
              <a:rPr lang="cs-CZ" dirty="0" err="1"/>
              <a:t>varroázy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1979712" y="2708920"/>
            <a:ext cx="7992888" cy="351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Poučení o nákaze</a:t>
            </a: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Legislativní požadavky</a:t>
            </a: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Postup při monitoringu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varroázy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Metody tlumení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varroázy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Biologické a zootechnické metody tlumení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varroázy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Chemické metody tlumení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varroázy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2621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1052736"/>
            <a:ext cx="8219256" cy="1080120"/>
          </a:xfrm>
        </p:spPr>
        <p:txBody>
          <a:bodyPr/>
          <a:lstStyle/>
          <a:p>
            <a:r>
              <a:rPr lang="cs-CZ" dirty="0"/>
              <a:t>Příloha č. 1 - Soupis veterinárních přípravků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539552" y="242262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Soupis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registrovaných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veterinárních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léčivých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přípravků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ošetření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včel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varroáze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4639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Příloha č. 2 - Záznam o léčení včelstev</a:t>
            </a:r>
            <a:endParaRPr lang="cs-CZ" sz="1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EAF1BCA-7079-4C36-9D1F-1C9345AD7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60" y="1690986"/>
            <a:ext cx="7583625" cy="48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1093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1052736"/>
            <a:ext cx="8219256" cy="1080120"/>
          </a:xfrm>
        </p:spPr>
        <p:txBody>
          <a:bodyPr/>
          <a:lstStyle/>
          <a:p>
            <a:r>
              <a:rPr lang="cs-CZ" dirty="0"/>
              <a:t>Vyhláška č.144/2023 Sb., o veterinárních požadavcích na chov včel a včelstev 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611560" y="2610641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Návaznost na aktuální novelu veterinárního zákona. </a:t>
            </a:r>
          </a:p>
          <a:p>
            <a:r>
              <a:rPr lang="cs-CZ" b="1" dirty="0"/>
              <a:t>Účinnost od 1.7.2023</a:t>
            </a:r>
          </a:p>
        </p:txBody>
      </p:sp>
    </p:spTree>
    <p:extLst>
      <p:ext uri="{BB962C8B-B14F-4D97-AF65-F5344CB8AC3E}">
        <p14:creationId xmlns:p14="http://schemas.microsoft.com/office/powerpoint/2010/main" val="153317973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B522786-B9DE-4FDB-8CED-131AD940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Zrušení povinnosti chovatele, který chová včelstva, neprodleně po zjištění úhynu včelstev na stanovišti včelstev hlásit úhyn nad limit stanovený prováděcím právním předpisem krajské veterinární správě;</a:t>
            </a:r>
          </a:p>
          <a:p>
            <a:pPr lvl="0"/>
            <a:r>
              <a:rPr lang="cs-CZ" dirty="0"/>
              <a:t>Zrušení povinnosti chovatele vyžádat si veterinární osvědčení k přemísťování včelstev mimo území kraje;</a:t>
            </a:r>
          </a:p>
          <a:p>
            <a:pPr lvl="0"/>
            <a:r>
              <a:rPr lang="cs-CZ" dirty="0"/>
              <a:t>Vypuštění „chovu včely s dobrým čistícím instinktem“ z opatření k tlumení nákaz;</a:t>
            </a:r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BD89561-2C58-4F86-9468-AB5C6922B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Předmět novelizace</a:t>
            </a:r>
          </a:p>
        </p:txBody>
      </p:sp>
    </p:spTree>
    <p:extLst>
      <p:ext uri="{BB962C8B-B14F-4D97-AF65-F5344CB8AC3E}">
        <p14:creationId xmlns:p14="http://schemas.microsoft.com/office/powerpoint/2010/main" val="80732391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1C77544-DAC4-470F-BF05-876CD905B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88" y="1628800"/>
            <a:ext cx="8219256" cy="4824537"/>
          </a:xfrm>
        </p:spPr>
        <p:txBody>
          <a:bodyPr/>
          <a:lstStyle/>
          <a:p>
            <a:pPr lvl="0"/>
            <a:r>
              <a:rPr lang="cs-CZ" dirty="0"/>
              <a:t>rozdělení podmínek a opatření pro každou jednotlivou nebezpečnou nákazu včel, tj. mor včelího plodu nebo hnilobu včelího plodu, a to z důvodu přehlednosti;</a:t>
            </a:r>
          </a:p>
          <a:p>
            <a:pPr lvl="0"/>
            <a:r>
              <a:rPr lang="cs-CZ" dirty="0"/>
              <a:t>zkrácení doby, po kterou bude možné uplatňovat předchozí vyšetření v případě výskytu moru nebo hniloby včelího plodu, ze 12 měsíců na 4 měsíce;</a:t>
            </a:r>
          </a:p>
          <a:p>
            <a:pPr lvl="0"/>
            <a:r>
              <a:rPr lang="cs-CZ" dirty="0"/>
              <a:t>neuvedena ustanovení ke kontrole </a:t>
            </a:r>
            <a:r>
              <a:rPr lang="cs-CZ" dirty="0" err="1"/>
              <a:t>varroázy</a:t>
            </a:r>
            <a:r>
              <a:rPr lang="cs-CZ" dirty="0"/>
              <a:t>;</a:t>
            </a:r>
          </a:p>
          <a:p>
            <a:pPr lvl="0"/>
            <a:r>
              <a:rPr lang="cs-CZ" dirty="0"/>
              <a:t>dílčí terminologická zpřesnění, která uvádějí vyhlášku do souladu s nařízením Evropského parlamentu a Rady (EU) 2016/429 ze dne 9. března 2016 o nákazách zvířat a o změně a zrušení některých aktů v oblasti zdraví zvířat.</a:t>
            </a:r>
          </a:p>
          <a:p>
            <a:r>
              <a:rPr lang="cs-CZ" dirty="0"/>
              <a:t> 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647657A-8EEA-4045-8FC7-6E01CB4AE5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Další změny</a:t>
            </a:r>
          </a:p>
        </p:txBody>
      </p:sp>
    </p:spTree>
    <p:extLst>
      <p:ext uri="{BB962C8B-B14F-4D97-AF65-F5344CB8AC3E}">
        <p14:creationId xmlns:p14="http://schemas.microsoft.com/office/powerpoint/2010/main" val="65402937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F53BDABB-87D0-4A87-8806-E1A494466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496944" cy="7560840"/>
          </a:xfrm>
        </p:spPr>
        <p:txBody>
          <a:bodyPr/>
          <a:lstStyle/>
          <a:p>
            <a:r>
              <a:rPr lang="cs-CZ" dirty="0"/>
              <a:t>Téma:</a:t>
            </a:r>
          </a:p>
          <a:p>
            <a:r>
              <a:rPr lang="cs-CZ" dirty="0"/>
              <a:t>1.MKZ 2024</a:t>
            </a:r>
          </a:p>
          <a:p>
            <a:r>
              <a:rPr lang="cs-CZ" dirty="0"/>
              <a:t>2.Vyhláška č.144/2023 Sb.</a:t>
            </a:r>
          </a:p>
          <a:p>
            <a:r>
              <a:rPr lang="cs-CZ" dirty="0"/>
              <a:t>3.Nákazová situace u včel v roce 2023</a:t>
            </a:r>
          </a:p>
          <a:p>
            <a:r>
              <a:rPr lang="cs-CZ" dirty="0"/>
              <a:t>4.Náhrady nákladů kontroly MVP a HVP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563327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827584" y="2924944"/>
            <a:ext cx="7704856" cy="1500187"/>
          </a:xfrm>
        </p:spPr>
        <p:txBody>
          <a:bodyPr/>
          <a:lstStyle/>
          <a:p>
            <a:r>
              <a:rPr lang="cs-CZ" sz="4400" dirty="0"/>
              <a:t>Nákazová situace u včel</a:t>
            </a:r>
          </a:p>
          <a:p>
            <a:r>
              <a:rPr lang="cs-CZ" sz="4400" dirty="0"/>
              <a:t>Přehled ohnisek 2023</a:t>
            </a:r>
          </a:p>
        </p:txBody>
      </p:sp>
    </p:spTree>
    <p:extLst>
      <p:ext uri="{BB962C8B-B14F-4D97-AF65-F5344CB8AC3E}">
        <p14:creationId xmlns:p14="http://schemas.microsoft.com/office/powerpoint/2010/main" val="313620856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F47C8B8-21B6-49DC-BA7E-194940C20A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82799"/>
              </p:ext>
            </p:extLst>
          </p:nvPr>
        </p:nvGraphicFramePr>
        <p:xfrm>
          <a:off x="467544" y="2204865"/>
          <a:ext cx="8219256" cy="572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500">
                  <a:extLst>
                    <a:ext uri="{9D8B030D-6E8A-4147-A177-3AD203B41FA5}">
                      <a16:colId xmlns:a16="http://schemas.microsoft.com/office/drawing/2014/main" val="770116346"/>
                    </a:ext>
                  </a:extLst>
                </a:gridCol>
                <a:gridCol w="4200756">
                  <a:extLst>
                    <a:ext uri="{9D8B030D-6E8A-4147-A177-3AD203B41FA5}">
                      <a16:colId xmlns:a16="http://schemas.microsoft.com/office/drawing/2014/main" val="524044906"/>
                    </a:ext>
                  </a:extLst>
                </a:gridCol>
              </a:tblGrid>
              <a:tr h="297681">
                <a:tc>
                  <a:txBody>
                    <a:bodyPr/>
                    <a:lstStyle/>
                    <a:p>
                      <a:r>
                        <a:rPr lang="cs-CZ" dirty="0"/>
                        <a:t>Kraj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ohnisek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50382"/>
                  </a:ext>
                </a:extLst>
              </a:tr>
              <a:tr h="2753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Moravskoslezský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Olomoucký</a:t>
                      </a:r>
                    </a:p>
                    <a:p>
                      <a:r>
                        <a:rPr lang="cs-CZ" dirty="0"/>
                        <a:t>Jihomoravský</a:t>
                      </a:r>
                    </a:p>
                    <a:p>
                      <a:r>
                        <a:rPr lang="cs-CZ" dirty="0"/>
                        <a:t>Liberecký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Plzeňský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Středočeský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Pardubický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Vysočina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Zlínský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Praha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52</a:t>
                      </a:r>
                    </a:p>
                    <a:p>
                      <a:r>
                        <a:rPr lang="cs-CZ" dirty="0"/>
                        <a:t>21</a:t>
                      </a:r>
                    </a:p>
                    <a:p>
                      <a:r>
                        <a:rPr lang="cs-CZ" dirty="0"/>
                        <a:t>  5</a:t>
                      </a:r>
                    </a:p>
                    <a:p>
                      <a:r>
                        <a:rPr lang="cs-CZ" dirty="0"/>
                        <a:t>  4 </a:t>
                      </a:r>
                    </a:p>
                    <a:p>
                      <a:r>
                        <a:rPr lang="cs-CZ" dirty="0"/>
                        <a:t>  2</a:t>
                      </a:r>
                    </a:p>
                    <a:p>
                      <a:r>
                        <a:rPr lang="cs-CZ" dirty="0"/>
                        <a:t>  2</a:t>
                      </a:r>
                    </a:p>
                    <a:p>
                      <a:r>
                        <a:rPr lang="cs-CZ" dirty="0"/>
                        <a:t>  2</a:t>
                      </a:r>
                    </a:p>
                    <a:p>
                      <a:r>
                        <a:rPr lang="cs-CZ" dirty="0"/>
                        <a:t>  2</a:t>
                      </a:r>
                    </a:p>
                    <a:p>
                      <a:r>
                        <a:rPr lang="cs-CZ" dirty="0"/>
                        <a:t>  2</a:t>
                      </a:r>
                    </a:p>
                    <a:p>
                      <a:r>
                        <a:rPr lang="cs-CZ" dirty="0"/>
                        <a:t>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090398"/>
                  </a:ext>
                </a:extLst>
              </a:tr>
              <a:tr h="510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297396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r>
                        <a:rPr lang="cs-CZ" dirty="0"/>
                        <a:t>Celkem: 10 krajů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93 ohnisek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62744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71747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07650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55083"/>
                  </a:ext>
                </a:extLst>
              </a:tr>
            </a:tbl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Mor včelího plodu - nákazová situace 2023</a:t>
            </a:r>
          </a:p>
        </p:txBody>
      </p:sp>
    </p:spTree>
    <p:extLst>
      <p:ext uri="{BB962C8B-B14F-4D97-AF65-F5344CB8AC3E}">
        <p14:creationId xmlns:p14="http://schemas.microsoft.com/office/powerpoint/2010/main" val="60924488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99F435F-26A8-40D9-9355-00B504A67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Potvrzená ohniska moru včelího plodu v roce 2023</a:t>
            </a:r>
          </a:p>
        </p:txBody>
      </p:sp>
      <p:pic>
        <p:nvPicPr>
          <p:cNvPr id="9" name="Obrázek 8" descr="Obsah obrázku text, mapa, atlas&#10;&#10;Popis byl vytvořen automaticky">
            <a:extLst>
              <a:ext uri="{FF2B5EF4-FFF2-40B4-BE49-F238E27FC236}">
                <a16:creationId xmlns:a16="http://schemas.microsoft.com/office/drawing/2014/main" id="{ACC412FB-AF34-E10A-EBB7-162A59A6B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410"/>
            <a:ext cx="9144000" cy="5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1373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E948637-D08A-4520-AEF7-E9943A636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Hniloba včelího plodu-nákazová situace 2023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13CCAFF-7BB7-9028-BD0D-32A5F5894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Kraj                             Počet ohnisek </a:t>
            </a:r>
          </a:p>
          <a:p>
            <a:pPr marL="0" indent="0">
              <a:buNone/>
            </a:pPr>
            <a:r>
              <a:rPr lang="cs-CZ" dirty="0"/>
              <a:t>Královéhradecký                 1</a:t>
            </a:r>
          </a:p>
          <a:p>
            <a:pPr marL="0" indent="0">
              <a:buNone/>
            </a:pPr>
            <a:r>
              <a:rPr lang="cs-CZ" dirty="0"/>
              <a:t>Liberecký                             8 </a:t>
            </a:r>
          </a:p>
          <a:p>
            <a:pPr marL="0" indent="0">
              <a:buNone/>
            </a:pPr>
            <a:r>
              <a:rPr lang="cs-CZ" dirty="0"/>
              <a:t>Moravskoslezský               13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Celkem 22 nových ohnisek</a:t>
            </a:r>
          </a:p>
        </p:txBody>
      </p:sp>
    </p:spTree>
    <p:extLst>
      <p:ext uri="{BB962C8B-B14F-4D97-AF65-F5344CB8AC3E}">
        <p14:creationId xmlns:p14="http://schemas.microsoft.com/office/powerpoint/2010/main" val="156122066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2183ABF-4AA8-407A-8927-219F4509F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Potvrzená ohniska MVP 2023</a:t>
            </a:r>
          </a:p>
          <a:p>
            <a:endParaRPr lang="cs-CZ" dirty="0"/>
          </a:p>
        </p:txBody>
      </p:sp>
      <p:pic>
        <p:nvPicPr>
          <p:cNvPr id="4" name="Obrázek 3" descr="Obsah obrázku text, mapa, atlas&#10;&#10;Popis byl vytvořen automaticky">
            <a:extLst>
              <a:ext uri="{FF2B5EF4-FFF2-40B4-BE49-F238E27FC236}">
                <a16:creationId xmlns:a16="http://schemas.microsoft.com/office/drawing/2014/main" id="{0BF7DB2C-F49F-660F-0772-4BDAC3A3A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173"/>
            <a:ext cx="9144000" cy="53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638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3CFAE5D-2080-4DC4-83CA-A881C4557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CENÍK VČELAŘSKÝCH POTŘEB</a:t>
            </a:r>
          </a:p>
          <a:p>
            <a:r>
              <a:rPr lang="cs-CZ" dirty="0"/>
              <a:t>Platnost a účinnost od 11.10.2022</a:t>
            </a:r>
          </a:p>
          <a:p>
            <a:r>
              <a:rPr lang="cs-CZ" dirty="0"/>
              <a:t>Platby se netýkají příspěvků Svépomocného fondu ČSV</a:t>
            </a:r>
          </a:p>
          <a:p>
            <a:r>
              <a:rPr lang="cs-CZ" dirty="0"/>
              <a:t>Cena úlů zahrnuje rámky i mezistěny </a:t>
            </a:r>
          </a:p>
          <a:p>
            <a:r>
              <a:rPr lang="cs-CZ" dirty="0"/>
              <a:t>Náhrada za oddělek (květen-srpen) 1.620 Kč</a:t>
            </a:r>
          </a:p>
          <a:p>
            <a:r>
              <a:rPr lang="cs-CZ" dirty="0"/>
              <a:t>Med mimo včelstva 150 Kč/kg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FDF9FB-3B4D-43CB-95D5-5C386F7F6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Náhrady nákladů kontroly MVP a HVP</a:t>
            </a:r>
          </a:p>
        </p:txBody>
      </p:sp>
    </p:spTree>
    <p:extLst>
      <p:ext uri="{BB962C8B-B14F-4D97-AF65-F5344CB8AC3E}">
        <p14:creationId xmlns:p14="http://schemas.microsoft.com/office/powerpoint/2010/main" val="261873024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5DA11DA-1DED-4FC5-8C63-55397CEBE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Formulář </a:t>
            </a:r>
            <a:r>
              <a:rPr lang="cs-CZ" b="1" dirty="0"/>
              <a:t>Plná moc k podání žádosti o náhradu nákladů vynaložených na vyšetření měli v ochranném pásmu</a:t>
            </a:r>
          </a:p>
          <a:p>
            <a:pPr marL="0" indent="0">
              <a:buNone/>
            </a:pPr>
            <a:r>
              <a:rPr lang="cs-CZ" dirty="0"/>
              <a:t>Zmocnění pro ZO ČSV</a:t>
            </a:r>
          </a:p>
          <a:p>
            <a:pPr marL="0" indent="0">
              <a:buNone/>
            </a:pPr>
            <a:r>
              <a:rPr lang="cs-CZ" dirty="0"/>
              <a:t>Uvést Nařízení KVS SVS X č.j.</a:t>
            </a:r>
          </a:p>
          <a:p>
            <a:pPr marL="0" indent="0">
              <a:buNone/>
            </a:pPr>
            <a:r>
              <a:rPr lang="cs-CZ" dirty="0"/>
              <a:t>Potvrzení zmocnění předseda a jednatel ZO ČSV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88D59C2-E642-49FF-8944-8CA960E8DA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Náhrada za vyšetření vzorků v ochranném pásmu</a:t>
            </a:r>
          </a:p>
        </p:txBody>
      </p:sp>
    </p:spTree>
    <p:extLst>
      <p:ext uri="{BB962C8B-B14F-4D97-AF65-F5344CB8AC3E}">
        <p14:creationId xmlns:p14="http://schemas.microsoft.com/office/powerpoint/2010/main" val="4054070941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29033EB-83EC-EA29-8B55-E79419872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25389"/>
              </p:ext>
            </p:extLst>
          </p:nvPr>
        </p:nvGraphicFramePr>
        <p:xfrm>
          <a:off x="611560" y="2204864"/>
          <a:ext cx="5832647" cy="2714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691">
                  <a:extLst>
                    <a:ext uri="{9D8B030D-6E8A-4147-A177-3AD203B41FA5}">
                      <a16:colId xmlns:a16="http://schemas.microsoft.com/office/drawing/2014/main" val="265506245"/>
                    </a:ext>
                  </a:extLst>
                </a:gridCol>
                <a:gridCol w="1998101">
                  <a:extLst>
                    <a:ext uri="{9D8B030D-6E8A-4147-A177-3AD203B41FA5}">
                      <a16:colId xmlns:a16="http://schemas.microsoft.com/office/drawing/2014/main" val="593776285"/>
                    </a:ext>
                  </a:extLst>
                </a:gridCol>
                <a:gridCol w="1343855">
                  <a:extLst>
                    <a:ext uri="{9D8B030D-6E8A-4147-A177-3AD203B41FA5}">
                      <a16:colId xmlns:a16="http://schemas.microsoft.com/office/drawing/2014/main" val="4023227422"/>
                    </a:ext>
                  </a:extLst>
                </a:gridCol>
              </a:tblGrid>
              <a:tr h="465394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Nákaza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Vyřízené žádosti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Částka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79485899"/>
                  </a:ext>
                </a:extLst>
              </a:tr>
              <a:tr h="465394">
                <a:tc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</a:rPr>
                        <a:t>Ohniska MVP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97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7 151 862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00157982"/>
                  </a:ext>
                </a:extLst>
              </a:tr>
              <a:tr h="853222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měl (úhrada podložek)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22 832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19652290"/>
                  </a:ext>
                </a:extLst>
              </a:tr>
              <a:tr h="465394">
                <a:tc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</a:rPr>
                        <a:t>Ohniska - HVP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2 199 692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84475652"/>
                  </a:ext>
                </a:extLst>
              </a:tr>
              <a:tr h="465394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 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120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effectLst/>
                        </a:rPr>
                        <a:t>9 374 386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5309107"/>
                  </a:ext>
                </a:extLst>
              </a:tr>
            </a:tbl>
          </a:graphicData>
        </a:graphic>
      </p:graphicFrame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5E18A2-D339-DCA3-57A5-8F753E9A7F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Vyplacené náhrady 2023</a:t>
            </a:r>
          </a:p>
          <a:p>
            <a:r>
              <a:rPr lang="cs-CZ" dirty="0"/>
              <a:t>(zdroj </a:t>
            </a:r>
            <a:r>
              <a:rPr lang="cs-CZ" dirty="0" err="1"/>
              <a:t>MZe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073770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971600" y="3212976"/>
            <a:ext cx="7488832" cy="1500187"/>
          </a:xfrm>
        </p:spPr>
        <p:txBody>
          <a:bodyPr/>
          <a:lstStyle/>
          <a:p>
            <a:r>
              <a:rPr lang="cs-CZ" sz="4800" dirty="0"/>
              <a:t>Děkuji </a:t>
            </a:r>
          </a:p>
          <a:p>
            <a:r>
              <a:rPr lang="cs-CZ" sz="4800" dirty="0"/>
              <a:t>za pozornost</a:t>
            </a:r>
            <a:endParaRPr lang="cs-CZ" sz="4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704856" cy="1500187"/>
          </a:xfrm>
        </p:spPr>
        <p:txBody>
          <a:bodyPr/>
          <a:lstStyle/>
          <a:p>
            <a:r>
              <a:rPr lang="cs-CZ" sz="3000" dirty="0"/>
              <a:t>Metodika kontroly zdraví 2024</a:t>
            </a:r>
          </a:p>
          <a:p>
            <a:endParaRPr lang="cs-CZ" sz="4200" dirty="0"/>
          </a:p>
          <a:p>
            <a:r>
              <a:rPr lang="cs-CZ" sz="4400" dirty="0"/>
              <a:t>Úkony hrazené v rámci nákupu služeb</a:t>
            </a:r>
          </a:p>
        </p:txBody>
      </p:sp>
    </p:spTree>
    <p:extLst>
      <p:ext uri="{BB962C8B-B14F-4D97-AF65-F5344CB8AC3E}">
        <p14:creationId xmlns:p14="http://schemas.microsoft.com/office/powerpoint/2010/main" val="242463639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1124744"/>
            <a:ext cx="8219256" cy="1080120"/>
          </a:xfrm>
        </p:spPr>
        <p:txBody>
          <a:bodyPr/>
          <a:lstStyle/>
          <a:p>
            <a:r>
              <a:rPr lang="cs-CZ" dirty="0"/>
              <a:t>EpM120 MOR VČELÍHO PLODU</a:t>
            </a:r>
            <a:br>
              <a:rPr lang="cs-CZ" dirty="0"/>
            </a:br>
            <a:r>
              <a:rPr lang="cs-CZ" dirty="0" err="1"/>
              <a:t>VyLa</a:t>
            </a:r>
            <a:r>
              <a:rPr lang="cs-CZ" dirty="0"/>
              <a:t> (BV) – monitoring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539552" y="246676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Bakteriologické vyšetření směsných 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vzorků měli, včel ošetřujících plod nebo zásob od všech včelstev ze stanoviště v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rizikové oblasti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(po 2 letech od zrušení ochranného pásma). Bakteriologické vyšetřování se provádí mimo současná ochranná pásma v oblasti, která byla před dvěma lety ohniskem nebo ochranným pásmem, a pokud se v následujících letech nevyšetřovalo.</a:t>
            </a:r>
          </a:p>
        </p:txBody>
      </p:sp>
    </p:spTree>
    <p:extLst>
      <p:ext uri="{BB962C8B-B14F-4D97-AF65-F5344CB8AC3E}">
        <p14:creationId xmlns:p14="http://schemas.microsoft.com/office/powerpoint/2010/main" val="232720973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EpM120 MOR VČELÍHO PLODU</a:t>
            </a:r>
            <a:br>
              <a:rPr lang="cs-CZ" dirty="0"/>
            </a:br>
            <a:r>
              <a:rPr lang="cs-CZ" dirty="0" err="1"/>
              <a:t>VyLa</a:t>
            </a:r>
            <a:r>
              <a:rPr lang="cs-CZ" dirty="0"/>
              <a:t> (BV) – monitoring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539552" y="2300530"/>
            <a:ext cx="7992888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Odebírají se: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směsné vzorky měli všech včelstev odebraných k tomuto účelu ze stanoviště. Vzorky měli se odebírají z podložek, které jsou umístěny na dně úlů nejméně 14 dnů nebo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vzorky včel ošetřujících plod v počtu nejméně 60 kusů včel utracených mrazem z každého včelstva na stanovišti nebo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medné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zásoby z plodového plástu o hmotnosti minimálně 15 g medu (objem polévkové lžíce) z každého včelstva na stanovišti zabalené v nepropustné vzorkovnici (sklo, plast).</a:t>
            </a:r>
          </a:p>
          <a:p>
            <a:pPr algn="just"/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Měl ze dna úlů nebo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medné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zásoby se odebírají jako směsný vzorek, který může zahrnovat 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maximálně 25 včelstev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Vzorky včel se odebírají a zasílají z jednotlivých včelstev, kdy směsný vzorek z maximálně 25 dílčích vytvoří laboratoř.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3115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836712"/>
            <a:ext cx="8219256" cy="1080120"/>
          </a:xfrm>
        </p:spPr>
        <p:txBody>
          <a:bodyPr/>
          <a:lstStyle/>
          <a:p>
            <a:r>
              <a:rPr lang="cs-CZ" dirty="0"/>
              <a:t>EpM160 MOR VČELÍHO PLODU </a:t>
            </a:r>
            <a:br>
              <a:rPr lang="cs-CZ" dirty="0"/>
            </a:br>
            <a:r>
              <a:rPr lang="cs-CZ" dirty="0" err="1"/>
              <a:t>VyLa</a:t>
            </a:r>
            <a:r>
              <a:rPr lang="cs-CZ" dirty="0"/>
              <a:t> (BV)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467544" y="2060848"/>
            <a:ext cx="79928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Bakteriologické vyšetření směsných 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vzorků měli nebo včel ošetřujících plod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všech včelstev na všech stanovištích 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ochranném pásmu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vymezeném v mimořádných veterinárních opatřeních nařízených krajskou veterinární správou. Vzorky se odebírají v termínech a frekvenci určených v mimořádných veterinárních opatřeních nařízených pro dotčené ochranné pásmo.</a:t>
            </a:r>
          </a:p>
          <a:p>
            <a:pPr algn="just"/>
            <a:endParaRPr lang="cs-CZ" sz="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Odebírají se: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směsné vzorky měli všech včelstev odebraných k tomuto účelu ze stanoviště. Vzorky měli se odebírají z podložek, které jsou umístěny na dně úlů nejméně 14 dnů nebo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vzorky včel ošetřujících plod v počtu nejméně 60 kusů včel utracených mrazem z každého včelstva na stanovišti.</a:t>
            </a:r>
          </a:p>
          <a:p>
            <a:pPr algn="just"/>
            <a:endParaRPr lang="cs-CZ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Měl ze dna úlů se odebírá jako směsný vzorek, který může zahrnovat 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maximálně 10 včelstev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cs-CZ" sz="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Vzorky včel se odebírají a zasílají z jednotlivých včelstev, kdy směsný vzorek z maximálně 10 dílčích vytvoří laboratoř.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5559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1268760"/>
            <a:ext cx="8219256" cy="1080120"/>
          </a:xfrm>
        </p:spPr>
        <p:txBody>
          <a:bodyPr/>
          <a:lstStyle/>
          <a:p>
            <a:r>
              <a:rPr lang="cs-CZ" dirty="0"/>
              <a:t>EpM300 VARROÁZA </a:t>
            </a:r>
            <a:br>
              <a:rPr lang="cs-CZ" dirty="0"/>
            </a:br>
            <a:r>
              <a:rPr lang="cs-CZ" dirty="0" err="1"/>
              <a:t>VyLa</a:t>
            </a:r>
            <a:r>
              <a:rPr lang="cs-CZ" dirty="0"/>
              <a:t> (PV)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539552" y="253877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Směsné vzorky veškeré zimní měli od všech včelstev na každém stanovišti. Vzorky zimní měli musí být odebrány po takové lhůtě od provedeného podzimního ošetření včelstev proti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varroáze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aby nebyl k vyšetření odevzdán léčebný spad. Vzorky měli se odebírají nejdříve za 30 dnů od data vložení čistých podložek na dna úlů a musí být odevzdány k vyšetření do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15. 2. 2024.</a:t>
            </a:r>
          </a:p>
        </p:txBody>
      </p:sp>
    </p:spTree>
    <p:extLst>
      <p:ext uri="{BB962C8B-B14F-4D97-AF65-F5344CB8AC3E}">
        <p14:creationId xmlns:p14="http://schemas.microsoft.com/office/powerpoint/2010/main" val="179302691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704856" cy="1500187"/>
          </a:xfrm>
        </p:spPr>
        <p:txBody>
          <a:bodyPr/>
          <a:lstStyle/>
          <a:p>
            <a:r>
              <a:rPr lang="cs-CZ" sz="3000" dirty="0"/>
              <a:t>Metodika kontroly zdraví 2024</a:t>
            </a:r>
          </a:p>
          <a:p>
            <a:endParaRPr lang="cs-CZ" sz="4200" dirty="0"/>
          </a:p>
          <a:p>
            <a:r>
              <a:rPr lang="cs-CZ" sz="4400" dirty="0"/>
              <a:t>Úkony hrazené </a:t>
            </a:r>
            <a:br>
              <a:rPr lang="cs-CZ" sz="4400" dirty="0"/>
            </a:br>
            <a:r>
              <a:rPr lang="cs-CZ" sz="4400" dirty="0"/>
              <a:t>chovatelem	</a:t>
            </a:r>
          </a:p>
        </p:txBody>
      </p:sp>
    </p:spTree>
    <p:extLst>
      <p:ext uri="{BB962C8B-B14F-4D97-AF65-F5344CB8AC3E}">
        <p14:creationId xmlns:p14="http://schemas.microsoft.com/office/powerpoint/2010/main" val="31256318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980728"/>
            <a:ext cx="8219256" cy="1080120"/>
          </a:xfrm>
        </p:spPr>
        <p:txBody>
          <a:bodyPr/>
          <a:lstStyle/>
          <a:p>
            <a:r>
              <a:rPr lang="cs-CZ" dirty="0"/>
              <a:t>ExM110 MOR VČELÍHO PLODU </a:t>
            </a:r>
            <a:br>
              <a:rPr lang="cs-CZ" dirty="0"/>
            </a:br>
            <a:r>
              <a:rPr lang="cs-CZ" dirty="0" err="1"/>
              <a:t>VyLa</a:t>
            </a:r>
            <a:r>
              <a:rPr lang="cs-CZ" dirty="0"/>
              <a:t> (BV)  </a:t>
            </a:r>
            <a:r>
              <a:rPr lang="cs-CZ" baseline="30000" dirty="0"/>
              <a:t>1/2</a:t>
            </a:r>
            <a:endParaRPr lang="cs-CZ" sz="1600" baseline="30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F530F8-2B18-4607-8F5C-13F34F14528D}"/>
              </a:ext>
            </a:extLst>
          </p:cNvPr>
          <p:cNvSpPr txBox="1"/>
          <p:nvPr/>
        </p:nvSpPr>
        <p:spPr>
          <a:xfrm>
            <a:off x="539552" y="2339588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Bakteriologické vyšetření směsných vzorků měli, včel ošetřujících plod nebo zásob od všech včelstev na stanovišti.</a:t>
            </a:r>
          </a:p>
          <a:p>
            <a:pPr algn="just"/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Odebírají se: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směsné vzorky měli všech včelstev odebraných k tomuto účelu ze stanoviště. Vzorky měli se odebírají z podložek, které jsou umístěny na dně úlů nejméně 14 dnů nebo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vzorky včel ošetřujících plod v počtu nejméně 60 kusů včel utracených mrazem z každého včelstva na stanovišti nebo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medné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zásoby z plodového plástu o hmotnosti minimálně 15 g medu (objem polévkové lžíce) z každého včelstva na stanovišti zabalené v nepropustné vzorkovnici (sklo, plast).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0327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SVS CZ 2015-08-10</Template>
  <TotalTime>1574</TotalTime>
  <Words>1305</Words>
  <Application>Microsoft Office PowerPoint</Application>
  <PresentationFormat>Předvádění na obrazovce (4:3)</PresentationFormat>
  <Paragraphs>155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SVS_sablona_PPT</vt:lpstr>
      <vt:lpstr>Veterinární  problematika včel  Společný seminář Nasavrky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Nákazová situace v chovech včel, veterinární legislativa</dc:title>
  <dc:creator>JS</dc:creator>
  <cp:lastModifiedBy>Leoš Čeleda</cp:lastModifiedBy>
  <cp:revision>118</cp:revision>
  <cp:lastPrinted>2024-03-20T12:19:09Z</cp:lastPrinted>
  <dcterms:created xsi:type="dcterms:W3CDTF">2017-03-13T13:50:10Z</dcterms:created>
  <dcterms:modified xsi:type="dcterms:W3CDTF">2024-03-22T09:40:17Z</dcterms:modified>
</cp:coreProperties>
</file>