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7"/>
  </p:notesMasterIdLst>
  <p:sldIdLst>
    <p:sldId id="256" r:id="rId2"/>
    <p:sldId id="290" r:id="rId3"/>
    <p:sldId id="291" r:id="rId4"/>
    <p:sldId id="292" r:id="rId5"/>
    <p:sldId id="293" r:id="rId6"/>
    <p:sldId id="280" r:id="rId7"/>
    <p:sldId id="287" r:id="rId8"/>
    <p:sldId id="288" r:id="rId9"/>
    <p:sldId id="289" r:id="rId10"/>
    <p:sldId id="281" r:id="rId11"/>
    <p:sldId id="286" r:id="rId12"/>
    <p:sldId id="294" r:id="rId13"/>
    <p:sldId id="282" r:id="rId14"/>
    <p:sldId id="259" r:id="rId15"/>
    <p:sldId id="283" r:id="rId16"/>
    <p:sldId id="284" r:id="rId17"/>
    <p:sldId id="277" r:id="rId18"/>
    <p:sldId id="257" r:id="rId19"/>
    <p:sldId id="258" r:id="rId20"/>
    <p:sldId id="275" r:id="rId21"/>
    <p:sldId id="274" r:id="rId22"/>
    <p:sldId id="276" r:id="rId23"/>
    <p:sldId id="285" r:id="rId24"/>
    <p:sldId id="279" r:id="rId25"/>
    <p:sldId id="273" r:id="rId2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99" d="100"/>
          <a:sy n="99" d="100"/>
        </p:scale>
        <p:origin x="979" y="8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7BDB-3CB8-41B1-A9B9-334F16C44495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3D586-C088-4DBB-9425-5CA4E52F51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56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61800C-39B2-4FEC-A2AA-2327AF90B76B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43AFE5-CD04-47EA-B92C-7C157010DFD2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1E102E-55BB-4E58-AD8A-91793844B749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58CDE-5F89-4819-83FC-61DFC72988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346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3B74-A205-4A56-A3DF-A89AA2C07D2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403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1603C-4C98-4BED-84DF-18C5AE618AC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0827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E63E7-A5AC-4D8D-905B-472AA6FC79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3265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02A23-95A8-436B-AC6B-DA53D1AB9F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496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9645-3631-4BD4-9425-A3C40CB74D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0483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903AD-68C2-4E41-A92D-5DE28D33FF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7919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DE-B073-49F8-A528-A10211F5EE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1820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BBC0B-962B-4AF9-82CC-C66D9FCD79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318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8A37B-9713-4D9E-8357-99970AB89F0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712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BFC95-AFB4-4CA2-8757-7F42C50D50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56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E695-0FE3-4394-A3DF-A629B528C75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698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5098-9762-4B5F-AA0A-9A64FD116E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299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1F9F-2B9F-4DAF-832C-9103B681497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824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01981-52F3-44A0-8817-9F975D9FF36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293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3C79F-F56F-47D7-A306-62F827FCFF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47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5E3C-68F8-4A7A-A2E7-5A7E02518CE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025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334BEE-B437-4E21-97F9-A86C4D1285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72" r:id="rId12"/>
    <p:sldLayoutId id="2147483769" r:id="rId13"/>
    <p:sldLayoutId id="2147483773" r:id="rId14"/>
    <p:sldLayoutId id="2147483774" r:id="rId15"/>
    <p:sldLayoutId id="2147483770" r:id="rId16"/>
    <p:sldLayoutId id="2147483771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maps/d/edit?mid=1nvqWj16x7QIsHeENJ3g5MOKe1jaxtto&amp;usp=sharin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edol.cz/zkusebni-laborator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628800"/>
            <a:ext cx="7305625" cy="4752528"/>
          </a:xfrm>
        </p:spPr>
        <p:txBody>
          <a:bodyPr/>
          <a:lstStyle/>
          <a:p>
            <a:pPr eaLnBrk="1" hangingPunct="1"/>
            <a:r>
              <a:rPr lang="cs-CZ" altLang="cs-CZ" sz="5400" dirty="0"/>
              <a:t>Rezistence roztoče </a:t>
            </a:r>
            <a:r>
              <a:rPr lang="cs-CZ" altLang="cs-CZ" sz="5400" dirty="0" err="1"/>
              <a:t>Varroa</a:t>
            </a:r>
            <a:r>
              <a:rPr lang="cs-CZ" altLang="cs-CZ" sz="5400" dirty="0"/>
              <a:t> </a:t>
            </a:r>
            <a:r>
              <a:rPr lang="cs-CZ" altLang="cs-CZ" sz="5400" dirty="0" err="1"/>
              <a:t>destructor</a:t>
            </a:r>
            <a:r>
              <a:rPr lang="cs-CZ" altLang="cs-CZ" sz="5400" dirty="0"/>
              <a:t> na účinné látky ve </a:t>
            </a:r>
            <a:r>
              <a:rPr lang="cs-CZ" altLang="cs-CZ" sz="5400" dirty="0" err="1"/>
              <a:t>VLP</a:t>
            </a:r>
            <a:r>
              <a:rPr lang="cs-CZ" altLang="cs-CZ" sz="5400" dirty="0"/>
              <a:t/>
            </a:r>
            <a:br>
              <a:rPr lang="cs-CZ" altLang="cs-CZ" sz="5400" dirty="0"/>
            </a:br>
            <a:r>
              <a:rPr lang="cs-CZ" altLang="cs-CZ" sz="5400" dirty="0"/>
              <a:t/>
            </a:r>
            <a:br>
              <a:rPr lang="cs-CZ" altLang="cs-CZ" sz="5400" dirty="0"/>
            </a:br>
            <a:r>
              <a:rPr lang="cs-CZ" altLang="cs-CZ" sz="5400" dirty="0"/>
              <a:t>			    </a:t>
            </a:r>
            <a:r>
              <a:rPr lang="cs-CZ" altLang="cs-CZ" sz="3600" dirty="0"/>
              <a:t>RNDr. František Kašpar</a:t>
            </a:r>
            <a:br>
              <a:rPr lang="cs-CZ" altLang="cs-CZ" sz="3600" dirty="0"/>
            </a:br>
            <a:r>
              <a:rPr lang="cs-CZ" altLang="cs-CZ" sz="3600" dirty="0"/>
              <a:t>	                   ing. Dalibor Titěra</a:t>
            </a:r>
            <a:r>
              <a:rPr lang="cs-CZ" altLang="cs-CZ" sz="5400" dirty="0"/>
              <a:t/>
            </a:r>
            <a:br>
              <a:rPr lang="cs-CZ" altLang="cs-CZ" sz="5400" dirty="0"/>
            </a:br>
            <a:r>
              <a:rPr lang="cs-CZ" altLang="cs-CZ" sz="5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5512" y="476672"/>
            <a:ext cx="7056437" cy="1400175"/>
          </a:xfrm>
        </p:spPr>
        <p:txBody>
          <a:bodyPr/>
          <a:lstStyle/>
          <a:p>
            <a:pPr algn="ctr"/>
            <a:r>
              <a:rPr lang="cs-CZ" sz="4000" dirty="0"/>
              <a:t>Aktuálně registrované veterinární léčivé přípravky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777911"/>
              </p:ext>
            </p:extLst>
          </p:nvPr>
        </p:nvGraphicFramePr>
        <p:xfrm>
          <a:off x="650266" y="2132856"/>
          <a:ext cx="7606927" cy="3219780"/>
        </p:xfrm>
        <a:graphic>
          <a:graphicData uri="http://schemas.openxmlformats.org/drawingml/2006/table">
            <a:tbl>
              <a:tblPr/>
              <a:tblGrid>
                <a:gridCol w="253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2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Účinná látka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mechanismus účinku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Riziko vzniku rezistence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6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Organické kyseliny- mravenčí, šťavelová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nejasný ( průnik do buněk přes chitin kutikuly, systémem vzdušnic- zvýšení pH, šťavelany, hospodaření s vodou, čistící pud)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nízké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3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Thymol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narušení buněčné stěny destrukcí lipidů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nízké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3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Pyrethroidy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fluvalinát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flumetrin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Depolarizace sodného kanálu neuronů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vysoké v dlouhodobých nosičích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3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Derivát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formamidinu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amitraz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reakce s oktopaminovým receptorem, modulace nervového vzruchu- přebuzení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vysoké v dlouhodobých nosičích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00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2AB4FA-13AD-A453-F594-D20B964C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Mechanismy resistence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F161C1-2D58-7F5E-9C02-31FC31EE0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988840"/>
            <a:ext cx="7417320" cy="3016548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cs-CZ" b="1" i="0" dirty="0">
                <a:effectLst/>
                <a:latin typeface="Söhne"/>
              </a:rPr>
              <a:t>Metabolická rezistence</a:t>
            </a:r>
            <a:r>
              <a:rPr lang="cs-CZ" b="0" i="0" dirty="0">
                <a:effectLst/>
                <a:latin typeface="Söhne"/>
              </a:rPr>
              <a:t>: </a:t>
            </a:r>
            <a:r>
              <a:rPr lang="en-GB" b="0" i="0" dirty="0" err="1">
                <a:effectLst/>
                <a:latin typeface="Söhne"/>
              </a:rPr>
              <a:t>en</a:t>
            </a:r>
            <a:r>
              <a:rPr lang="cs-CZ" b="0" i="0" dirty="0" err="1">
                <a:effectLst/>
                <a:latin typeface="Söhne"/>
              </a:rPr>
              <a:t>zymy</a:t>
            </a:r>
            <a:r>
              <a:rPr lang="cs-CZ" b="0" i="0" dirty="0">
                <a:effectLst/>
                <a:latin typeface="Söhne"/>
              </a:rPr>
              <a:t> pro rychlé odbourání.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effectLst/>
                <a:latin typeface="Söhne"/>
              </a:rPr>
              <a:t>Snížená permeabilita membrán</a:t>
            </a:r>
            <a:r>
              <a:rPr lang="cs-CZ" b="0" i="0" dirty="0">
                <a:effectLst/>
                <a:latin typeface="Söhne"/>
              </a:rPr>
              <a:t>: obtížnější přístup do buněk 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effectLst/>
                <a:latin typeface="Söhne"/>
              </a:rPr>
              <a:t>Mutace cílových struktur</a:t>
            </a:r>
            <a:r>
              <a:rPr lang="cs-CZ" b="0" i="0" dirty="0">
                <a:effectLst/>
                <a:latin typeface="Söhne"/>
              </a:rPr>
              <a:t>: v populaci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effectLst/>
                <a:latin typeface="Söhne"/>
              </a:rPr>
              <a:t>Exkrece toxinu</a:t>
            </a:r>
            <a:r>
              <a:rPr lang="cs-CZ" b="0" i="0" dirty="0">
                <a:effectLst/>
                <a:latin typeface="Söhne"/>
              </a:rPr>
              <a:t>: různé mechanismy</a:t>
            </a:r>
          </a:p>
          <a:p>
            <a:pPr algn="l">
              <a:buFont typeface="+mj-lt"/>
              <a:buAutoNum type="arabicPeriod"/>
            </a:pPr>
            <a:r>
              <a:rPr lang="cs-CZ" b="1" i="0" dirty="0">
                <a:effectLst/>
                <a:latin typeface="Söhne"/>
              </a:rPr>
              <a:t>Chování</a:t>
            </a:r>
            <a:r>
              <a:rPr lang="cs-CZ" b="0" i="0" dirty="0">
                <a:effectLst/>
                <a:latin typeface="Söhne"/>
              </a:rPr>
              <a:t>: které umožní minimalizovat expozici akaricidům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3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581" y="742950"/>
            <a:ext cx="7970837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pojnice: zakřivená 4">
            <a:extLst>
              <a:ext uri="{FF2B5EF4-FFF2-40B4-BE49-F238E27FC236}">
                <a16:creationId xmlns:a16="http://schemas.microsoft.com/office/drawing/2014/main" id="{DF1EB79B-398C-B5C1-7831-444E61EEEB9C}"/>
              </a:ext>
            </a:extLst>
          </p:cNvPr>
          <p:cNvCxnSpPr>
            <a:cxnSpLocks/>
          </p:cNvCxnSpPr>
          <p:nvPr/>
        </p:nvCxnSpPr>
        <p:spPr>
          <a:xfrm rot="10800000" flipV="1">
            <a:off x="1691680" y="1556792"/>
            <a:ext cx="5040560" cy="1296144"/>
          </a:xfrm>
          <a:prstGeom prst="curvedConnector3">
            <a:avLst>
              <a:gd name="adj1" fmla="val -40921"/>
            </a:avLst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6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188" y="452439"/>
            <a:ext cx="7056437" cy="960337"/>
          </a:xfrm>
        </p:spPr>
        <p:txBody>
          <a:bodyPr/>
          <a:lstStyle/>
          <a:p>
            <a:r>
              <a:rPr lang="cs-CZ" dirty="0"/>
              <a:t>Problematika rezistence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407229"/>
              </p:ext>
            </p:extLst>
          </p:nvPr>
        </p:nvGraphicFramePr>
        <p:xfrm>
          <a:off x="323528" y="1412776"/>
          <a:ext cx="8496944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0425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Křížová rezistence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u="sng" dirty="0" err="1"/>
                        <a:t>Pyrethroidy</a:t>
                      </a:r>
                      <a:r>
                        <a:rPr lang="cs-CZ" b="1" u="sng" dirty="0"/>
                        <a:t>-</a:t>
                      </a:r>
                      <a:r>
                        <a:rPr lang="cs-CZ" dirty="0"/>
                        <a:t> skupina látek se stejným mechanismem účinku- </a:t>
                      </a:r>
                      <a:r>
                        <a:rPr lang="cs-CZ" u="sng" dirty="0"/>
                        <a:t>blokace sodíkového kanálu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Fluvalinát</a:t>
                      </a:r>
                      <a:endParaRPr lang="cs-CZ" dirty="0"/>
                    </a:p>
                    <a:p>
                      <a:pPr algn="ctr"/>
                      <a:r>
                        <a:rPr lang="cs-CZ" dirty="0" err="1"/>
                        <a:t>Flumetrin</a:t>
                      </a:r>
                      <a:endParaRPr lang="cs-CZ" dirty="0"/>
                    </a:p>
                    <a:p>
                      <a:pPr algn="ctr"/>
                      <a:r>
                        <a:rPr lang="cs-CZ" dirty="0" err="1"/>
                        <a:t>Acrinathrin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Bodová mutace v genu kódujícím protein sodíkového kanálu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Mnohonásobná rezistence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U různých strukturních skupin </a:t>
                      </a:r>
                      <a:r>
                        <a:rPr lang="cs-CZ" dirty="0" err="1"/>
                        <a:t>varroacidů</a:t>
                      </a:r>
                      <a:r>
                        <a:rPr lang="cs-CZ" dirty="0"/>
                        <a:t> vázajících </a:t>
                      </a:r>
                      <a:r>
                        <a:rPr lang="cs-CZ" baseline="0" dirty="0"/>
                        <a:t>se na odlišná receptorová místa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u="sng" dirty="0" err="1"/>
                        <a:t>Pyrethroidy</a:t>
                      </a:r>
                      <a:r>
                        <a:rPr lang="cs-CZ" dirty="0"/>
                        <a:t> (sodný kanál)</a:t>
                      </a:r>
                    </a:p>
                    <a:p>
                      <a:r>
                        <a:rPr lang="cs-CZ" sz="1800" u="sng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Amitraz</a:t>
                      </a:r>
                      <a:endParaRPr lang="cs-CZ" sz="1800" u="sng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oktopaminový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receptor)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Nejčastěji</a:t>
                      </a:r>
                      <a:r>
                        <a:rPr lang="cs-CZ" baseline="0" dirty="0"/>
                        <a:t> důsledek mutací genů pro detoxikační enzymy</a:t>
                      </a:r>
                      <a:br>
                        <a:rPr lang="cs-CZ" baseline="0" dirty="0"/>
                      </a:br>
                      <a:r>
                        <a:rPr lang="cs-CZ" baseline="0" dirty="0"/>
                        <a:t>=zvýšení efektu </a:t>
                      </a:r>
                      <a:r>
                        <a:rPr lang="cs-CZ" baseline="0" dirty="0" err="1"/>
                        <a:t>metabolizace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1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odný_kaná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" y="2547168"/>
            <a:ext cx="8459787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3203848" y="4475206"/>
            <a:ext cx="216024" cy="867083"/>
          </a:xfrm>
          <a:prstGeom prst="upArrow">
            <a:avLst>
              <a:gd name="adj1" fmla="val 50000"/>
              <a:gd name="adj2" fmla="val 17518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73025" y="5517232"/>
            <a:ext cx="90709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1800" dirty="0">
                <a:latin typeface="Arial" panose="020B0604020202020204" pitchFamily="34" charset="0"/>
              </a:rPr>
              <a:t> bodová mutace C(1710)-G = aminokyselinová substituce L925V (Anglie, ČR)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1800" dirty="0">
                <a:latin typeface="Arial" panose="020B0604020202020204" pitchFamily="34" charset="0"/>
              </a:rPr>
              <a:t> bodová mutace C(1710)-A = aminokyselinová substituce L925M ( USA)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1800" dirty="0">
                <a:latin typeface="Arial" panose="020B0604020202020204" pitchFamily="34" charset="0"/>
              </a:rPr>
              <a:t> současné bodové mutace C(1710)-A, G(1712)-A = aminokyselinová substituce L(925)I (Řecko, Itálie)</a:t>
            </a:r>
          </a:p>
        </p:txBody>
      </p:sp>
      <p:sp>
        <p:nvSpPr>
          <p:cNvPr id="2" name="Mrak 1"/>
          <p:cNvSpPr/>
          <p:nvPr/>
        </p:nvSpPr>
        <p:spPr>
          <a:xfrm>
            <a:off x="2879812" y="4077072"/>
            <a:ext cx="864096" cy="36664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1896442"/>
          </a:xfrm>
        </p:spPr>
        <p:txBody>
          <a:bodyPr/>
          <a:lstStyle/>
          <a:p>
            <a:r>
              <a:rPr lang="cs-CZ" dirty="0"/>
              <a:t>Rezistence na </a:t>
            </a:r>
            <a:r>
              <a:rPr lang="cs-CZ" dirty="0" err="1"/>
              <a:t>pyrethroidy</a:t>
            </a:r>
            <a:r>
              <a:rPr lang="cs-CZ" dirty="0"/>
              <a:t> v dlouhodobých nosičích</a:t>
            </a:r>
            <a:br>
              <a:rPr lang="cs-CZ" dirty="0"/>
            </a:br>
            <a:r>
              <a:rPr lang="cs-CZ" sz="2000" dirty="0"/>
              <a:t>( bodová mutace v genu proteinu sodného kanálu 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0" grpId="1" animBg="1"/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1896442"/>
          </a:xfrm>
        </p:spPr>
        <p:txBody>
          <a:bodyPr/>
          <a:lstStyle/>
          <a:p>
            <a:r>
              <a:rPr lang="cs-CZ" dirty="0"/>
              <a:t>Rezistence na </a:t>
            </a:r>
            <a:r>
              <a:rPr lang="cs-CZ" dirty="0" err="1"/>
              <a:t>amitraz</a:t>
            </a:r>
            <a:r>
              <a:rPr lang="cs-CZ" dirty="0"/>
              <a:t> v dlouhodobých nosičích</a:t>
            </a:r>
            <a:br>
              <a:rPr lang="cs-CZ" dirty="0"/>
            </a:br>
            <a:r>
              <a:rPr lang="cs-CZ" sz="2000" dirty="0"/>
              <a:t>( </a:t>
            </a:r>
            <a:r>
              <a:rPr lang="cs-CZ" sz="1600" dirty="0"/>
              <a:t>bodová mutace v genu proteinu </a:t>
            </a:r>
            <a:r>
              <a:rPr lang="cs-CZ" sz="1600" dirty="0" err="1"/>
              <a:t>oktopaminového</a:t>
            </a:r>
            <a:r>
              <a:rPr lang="cs-CZ" sz="1600" dirty="0"/>
              <a:t> receptoru 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8" y="2420888"/>
            <a:ext cx="7668344" cy="431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Preventivní opatření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83343"/>
              </p:ext>
            </p:extLst>
          </p:nvPr>
        </p:nvGraphicFramePr>
        <p:xfrm>
          <a:off x="575556" y="1484784"/>
          <a:ext cx="7992888" cy="5122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6224">
                <a:tc>
                  <a:txBody>
                    <a:bodyPr/>
                    <a:lstStyle/>
                    <a:p>
                      <a:r>
                        <a:rPr lang="cs-CZ" dirty="0"/>
                        <a:t>Rotace přípravků s odlišnými strukturními skupinami účinných látek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1400" dirty="0"/>
                        <a:t>Např.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cs-CZ" sz="1400" dirty="0"/>
                        <a:t>rok -podletí odpar</a:t>
                      </a:r>
                      <a:r>
                        <a:rPr lang="cs-CZ" sz="1400" baseline="0" dirty="0"/>
                        <a:t> </a:t>
                      </a:r>
                      <a:r>
                        <a:rPr lang="cs-CZ" sz="1400" baseline="0" dirty="0" err="1"/>
                        <a:t>kys</a:t>
                      </a:r>
                      <a:r>
                        <a:rPr lang="cs-CZ" sz="1400" baseline="0" dirty="0"/>
                        <a:t>. mravenčí, bezplodé období -</a:t>
                      </a:r>
                      <a:r>
                        <a:rPr lang="cs-CZ" sz="1400" baseline="0" dirty="0" err="1"/>
                        <a:t>pokap</a:t>
                      </a:r>
                      <a:r>
                        <a:rPr lang="cs-CZ" sz="1400" baseline="0" dirty="0"/>
                        <a:t> </a:t>
                      </a:r>
                      <a:r>
                        <a:rPr lang="cs-CZ" sz="1400" baseline="0" dirty="0" err="1"/>
                        <a:t>kys</a:t>
                      </a:r>
                      <a:r>
                        <a:rPr lang="cs-CZ" sz="1400" baseline="0" dirty="0"/>
                        <a:t>. šťavelová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cs-CZ" sz="1400" baseline="0" dirty="0"/>
                        <a:t>rok- podletí </a:t>
                      </a:r>
                      <a:r>
                        <a:rPr lang="cs-CZ" sz="1400" baseline="0" dirty="0" err="1"/>
                        <a:t>flumetrin</a:t>
                      </a:r>
                      <a:r>
                        <a:rPr lang="cs-CZ" sz="1400" baseline="0" dirty="0"/>
                        <a:t>, bezplodé období - fumigace </a:t>
                      </a:r>
                      <a:r>
                        <a:rPr lang="cs-CZ" sz="1400" baseline="0" dirty="0" err="1"/>
                        <a:t>amitraz</a:t>
                      </a:r>
                      <a:endParaRPr lang="cs-CZ" sz="1400" baseline="0" dirty="0"/>
                    </a:p>
                    <a:p>
                      <a:pPr marL="228600" indent="-228600">
                        <a:buAutoNum type="arabicPeriod"/>
                      </a:pPr>
                      <a:r>
                        <a:rPr lang="cs-CZ" sz="1400" baseline="0" dirty="0"/>
                        <a:t>rok- podletí </a:t>
                      </a:r>
                      <a:r>
                        <a:rPr lang="cs-CZ" sz="1400" baseline="0" dirty="0" err="1"/>
                        <a:t>amitraz</a:t>
                      </a:r>
                      <a:r>
                        <a:rPr lang="cs-CZ" sz="1400" baseline="0" dirty="0"/>
                        <a:t>, bezplodé období </a:t>
                      </a:r>
                      <a:r>
                        <a:rPr lang="cs-CZ" sz="1400" baseline="0" dirty="0" err="1"/>
                        <a:t>pokap</a:t>
                      </a:r>
                      <a:r>
                        <a:rPr lang="cs-CZ" sz="1400" baseline="0" dirty="0"/>
                        <a:t> </a:t>
                      </a:r>
                      <a:r>
                        <a:rPr lang="cs-CZ" sz="1400" baseline="0" dirty="0" err="1"/>
                        <a:t>kys</a:t>
                      </a:r>
                      <a:r>
                        <a:rPr lang="cs-CZ" sz="1400" baseline="0" dirty="0"/>
                        <a:t>. šťavelová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aseline="0" dirty="0"/>
                        <a:t>Zootechnická opatření- trubčí plod (odstranění, termické ošetření), izolace matek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8732">
                <a:tc>
                  <a:txBody>
                    <a:bodyPr/>
                    <a:lstStyle/>
                    <a:p>
                      <a:r>
                        <a:rPr lang="cs-CZ" dirty="0"/>
                        <a:t>Testování účinnosti přípravků s dlouhodobým účinkem (polní pokusy)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Křížové testy- </a:t>
                      </a:r>
                      <a:r>
                        <a:rPr lang="cs-CZ" dirty="0" err="1"/>
                        <a:t>flumetrin</a:t>
                      </a:r>
                      <a:r>
                        <a:rPr lang="cs-CZ" dirty="0"/>
                        <a:t> x </a:t>
                      </a:r>
                      <a:r>
                        <a:rPr lang="cs-CZ" dirty="0" err="1"/>
                        <a:t>fluvalinát</a:t>
                      </a:r>
                      <a:endParaRPr lang="cs-CZ" dirty="0"/>
                    </a:p>
                    <a:p>
                      <a:r>
                        <a:rPr lang="cs-CZ" dirty="0"/>
                        <a:t>                      - </a:t>
                      </a:r>
                      <a:r>
                        <a:rPr lang="cs-CZ" dirty="0" err="1"/>
                        <a:t>flumetrin</a:t>
                      </a:r>
                      <a:r>
                        <a:rPr lang="cs-CZ" dirty="0"/>
                        <a:t> x </a:t>
                      </a:r>
                      <a:r>
                        <a:rPr lang="cs-CZ" dirty="0" err="1"/>
                        <a:t>amitraz</a:t>
                      </a:r>
                      <a:endParaRPr lang="cs-CZ" dirty="0"/>
                    </a:p>
                    <a:p>
                      <a:r>
                        <a:rPr lang="cs-CZ" dirty="0"/>
                        <a:t>Kontrola smyvem</a:t>
                      </a:r>
                    </a:p>
                    <a:p>
                      <a:r>
                        <a:rPr lang="cs-CZ" dirty="0"/>
                        <a:t>Kontrola odparem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kys</a:t>
                      </a:r>
                      <a:r>
                        <a:rPr lang="cs-CZ" baseline="0" dirty="0"/>
                        <a:t>. mravenčí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8732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Systém preventivního molekulárně-biologického testování bodových mutací cílových receptorů účinných</a:t>
                      </a:r>
                      <a:r>
                        <a:rPr lang="cs-CZ" baseline="0" dirty="0"/>
                        <a:t> látek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Pyrethroidy</a:t>
                      </a:r>
                      <a:r>
                        <a:rPr lang="cs-CZ" dirty="0"/>
                        <a:t>- sodný kanál</a:t>
                      </a:r>
                      <a:r>
                        <a:rPr lang="cs-CZ" baseline="0" dirty="0"/>
                        <a:t> (</a:t>
                      </a:r>
                      <a:r>
                        <a:rPr lang="cs-CZ" dirty="0"/>
                        <a:t>3-PAS-PCR test)</a:t>
                      </a:r>
                    </a:p>
                    <a:p>
                      <a:r>
                        <a:rPr lang="cs-CZ" dirty="0" err="1"/>
                        <a:t>Amitraz</a:t>
                      </a:r>
                      <a:r>
                        <a:rPr lang="cs-CZ" dirty="0"/>
                        <a:t>- </a:t>
                      </a:r>
                      <a:r>
                        <a:rPr lang="cs-CZ" dirty="0" err="1"/>
                        <a:t>oktopaminový</a:t>
                      </a:r>
                      <a:r>
                        <a:rPr lang="cs-CZ" dirty="0"/>
                        <a:t> receptor</a:t>
                      </a:r>
                    </a:p>
                    <a:p>
                      <a:r>
                        <a:rPr lang="cs-CZ" dirty="0"/>
                        <a:t>( test je třeba připravit)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0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928702"/>
              </p:ext>
            </p:extLst>
          </p:nvPr>
        </p:nvGraphicFramePr>
        <p:xfrm>
          <a:off x="179512" y="476673"/>
          <a:ext cx="8712968" cy="3456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7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7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Rok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Podletní ošetření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 Stanoviště Dolní Žleb 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Účinnost ošetření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Výskyt mutace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2015-2017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Gabon </a:t>
                      </a:r>
                      <a:r>
                        <a:rPr lang="cs-CZ" sz="1800" dirty="0" err="1">
                          <a:effectLst/>
                        </a:rPr>
                        <a:t>Flum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88        13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2018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Kyselina mravenčí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87,5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2019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Kyselina mravenčí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62,5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2020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Kyselina šťavelová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12,5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2021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Gabon </a:t>
                      </a:r>
                      <a:r>
                        <a:rPr lang="cs-CZ" sz="1800" dirty="0" err="1">
                          <a:effectLst/>
                        </a:rPr>
                        <a:t>Flum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94,6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10,5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51520" y="4293096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Po třech letech bez </a:t>
            </a:r>
            <a:r>
              <a:rPr lang="cs-CZ" sz="2000" dirty="0" err="1"/>
              <a:t>pyrethroidů</a:t>
            </a:r>
            <a:r>
              <a:rPr lang="cs-CZ" sz="2000" dirty="0"/>
              <a:t> výrazně poklesne výskyt odolných roztočů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S poklesem výskytu odolných roztočů se účinnost </a:t>
            </a:r>
            <a:r>
              <a:rPr lang="cs-CZ" sz="2000" dirty="0" err="1"/>
              <a:t>pyrethroidů</a:t>
            </a:r>
            <a:r>
              <a:rPr lang="cs-CZ" sz="2000" dirty="0"/>
              <a:t> téměř zcela obnoví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Odolní roztoči přenášející mutantní variantu z populace nezmizí úplně, tedy při opakovaném používání </a:t>
            </a:r>
            <a:r>
              <a:rPr lang="cs-CZ" sz="2000" dirty="0" err="1"/>
              <a:t>pyrethroidů</a:t>
            </a:r>
            <a:r>
              <a:rPr lang="cs-CZ" sz="2000" dirty="0"/>
              <a:t> opět rychle převládnou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5436096" y="1651824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88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IMG_20191211_1836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8153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IMG_20191212_1102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12875"/>
            <a:ext cx="51054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IMG_20191211_0804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38163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lanek_3PAS-P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38835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/>
        </p:nvSpPr>
        <p:spPr bwMode="auto">
          <a:xfrm>
            <a:off x="304800" y="381000"/>
            <a:ext cx="8458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4" rIns="91431" bIns="45714"/>
          <a:lstStyle/>
          <a:p>
            <a:pPr algn="ctr"/>
            <a:r>
              <a:rPr lang="cs-CZ" sz="3300" b="1">
                <a:solidFill>
                  <a:schemeClr val="accent2"/>
                </a:solidFill>
                <a:latin typeface="Calibri" pitchFamily="34" charset="0"/>
              </a:rPr>
              <a:t>VARROÁZA</a:t>
            </a:r>
            <a:endParaRPr lang="cs-CZ" sz="3300" b="1">
              <a:latin typeface="Calibri" pitchFamily="34" charset="0"/>
            </a:endParaRPr>
          </a:p>
          <a:p>
            <a:pPr algn="ctr"/>
            <a:endParaRPr lang="cs-CZ" sz="3300">
              <a:latin typeface="Calibri" pitchFamily="34" charset="0"/>
            </a:endParaRPr>
          </a:p>
          <a:p>
            <a:r>
              <a:rPr lang="cs-CZ" sz="2400">
                <a:latin typeface="Calibri" pitchFamily="34" charset="0"/>
              </a:rPr>
              <a:t>Původce: roztoč Varroa destructor</a:t>
            </a:r>
          </a:p>
          <a:p>
            <a:r>
              <a:rPr lang="cs-CZ" sz="2400">
                <a:latin typeface="Calibri" pitchFamily="34" charset="0"/>
              </a:rPr>
              <a:t>(také označovaný jako kleštík včelí)</a:t>
            </a:r>
          </a:p>
          <a:p>
            <a:r>
              <a:rPr lang="cs-CZ" sz="2100">
                <a:latin typeface="Calibri" pitchFamily="34" charset="0"/>
              </a:rPr>
              <a:t>			</a:t>
            </a:r>
          </a:p>
          <a:p>
            <a:r>
              <a:rPr lang="cs-CZ" sz="2400">
                <a:latin typeface="Calibri" pitchFamily="34" charset="0"/>
              </a:rPr>
              <a:t>Do Evropy zavlečen kolem roku 1970</a:t>
            </a:r>
          </a:p>
          <a:p>
            <a:endParaRPr lang="cs-CZ" sz="2400">
              <a:latin typeface="Calibri" pitchFamily="34" charset="0"/>
            </a:endParaRPr>
          </a:p>
          <a:p>
            <a:endParaRPr lang="cs-CZ" sz="2400">
              <a:latin typeface="Calibri" pitchFamily="34" charset="0"/>
            </a:endParaRPr>
          </a:p>
          <a:p>
            <a:r>
              <a:rPr lang="cs-CZ" sz="2400">
                <a:latin typeface="Calibri" pitchFamily="34" charset="0"/>
              </a:rPr>
              <a:t>Rozmnožování ve včelstvu: </a:t>
            </a:r>
          </a:p>
          <a:p>
            <a:endParaRPr lang="cs-CZ" sz="2400">
              <a:latin typeface="Calibri" pitchFamily="34" charset="0"/>
            </a:endParaRPr>
          </a:p>
          <a:p>
            <a:r>
              <a:rPr lang="cs-CZ" sz="2400">
                <a:latin typeface="Calibri" pitchFamily="34" charset="0"/>
              </a:rPr>
              <a:t>oplozená samička zaleze do plodové  buňky, nechá se zavíčkovat, naklade několik vajíček. </a:t>
            </a:r>
          </a:p>
          <a:p>
            <a:r>
              <a:rPr lang="cs-CZ" sz="2400">
                <a:latin typeface="Calibri" pitchFamily="34" charset="0"/>
              </a:rPr>
              <a:t>Vývojová stadia roztočů (nymfy) sají hemolymfu (krev) včelí kukly. Za 12 dní se líhne mladuška a několik dalších oplozených samiček Varroa.</a:t>
            </a:r>
            <a:endParaRPr lang="cs-CZ" sz="2100">
              <a:latin typeface="Calibri" pitchFamily="34" charset="0"/>
            </a:endParaRPr>
          </a:p>
          <a:p>
            <a:endParaRPr lang="cs-CZ" sz="2100">
              <a:latin typeface="Calibri" pitchFamily="34" charset="0"/>
            </a:endParaRPr>
          </a:p>
          <a:p>
            <a:endParaRPr lang="cs-CZ" sz="2100">
              <a:latin typeface="Calibri" pitchFamily="34" charset="0"/>
            </a:endParaRPr>
          </a:p>
          <a:p>
            <a:endParaRPr lang="cs-CZ" sz="2100">
              <a:latin typeface="Calibri" pitchFamily="34" charset="0"/>
            </a:endParaRPr>
          </a:p>
          <a:p>
            <a:endParaRPr lang="cs-CZ" sz="2100">
              <a:latin typeface="Calibri" pitchFamily="34" charset="0"/>
            </a:endParaRPr>
          </a:p>
          <a:p>
            <a:endParaRPr lang="cs-CZ" sz="3300">
              <a:latin typeface="Calibri" pitchFamily="34" charset="0"/>
            </a:endParaRPr>
          </a:p>
          <a:p>
            <a:endParaRPr lang="cs-CZ" sz="3300">
              <a:latin typeface="Calibri" pitchFamily="34" charset="0"/>
            </a:endParaRP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95400"/>
            <a:ext cx="33337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1988840"/>
            <a:ext cx="7128792" cy="381642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15617" y="548680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Citlivá populace (směsný vzorek)- </a:t>
            </a:r>
            <a:r>
              <a:rPr lang="cs-CZ" dirty="0"/>
              <a:t>4 náhodné vzorky po 10 roztočích</a:t>
            </a:r>
          </a:p>
        </p:txBody>
      </p:sp>
    </p:spTree>
    <p:extLst>
      <p:ext uri="{BB962C8B-B14F-4D97-AF65-F5344CB8AC3E}">
        <p14:creationId xmlns:p14="http://schemas.microsoft.com/office/powerpoint/2010/main" val="4450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2060848"/>
            <a:ext cx="6696784" cy="377338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259673" y="692696"/>
            <a:ext cx="68407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Smíšená populace (směsný vzorek)- </a:t>
            </a:r>
            <a:r>
              <a:rPr lang="cs-CZ" dirty="0"/>
              <a:t>4 náhodné vzorky po10 roztočích </a:t>
            </a:r>
          </a:p>
        </p:txBody>
      </p:sp>
    </p:spTree>
    <p:extLst>
      <p:ext uri="{BB962C8B-B14F-4D97-AF65-F5344CB8AC3E}">
        <p14:creationId xmlns:p14="http://schemas.microsoft.com/office/powerpoint/2010/main" val="32260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259673" y="692696"/>
            <a:ext cx="68407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Rezistentní populace (směsný vzorek)- </a:t>
            </a:r>
            <a:r>
              <a:rPr lang="cs-CZ" dirty="0"/>
              <a:t>4 náhodné vzorky po10 roztočích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68" y="2420888"/>
            <a:ext cx="6552728" cy="368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Mapa rezistentních populací – podzim 2023</a:t>
            </a:r>
          </a:p>
        </p:txBody>
      </p:sp>
      <p:sp>
        <p:nvSpPr>
          <p:cNvPr id="4" name="Obdélník 3"/>
          <p:cNvSpPr/>
          <p:nvPr/>
        </p:nvSpPr>
        <p:spPr>
          <a:xfrm>
            <a:off x="971600" y="2996952"/>
            <a:ext cx="6785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Mapa rezistentních populací </a:t>
            </a:r>
            <a:r>
              <a:rPr lang="cs-CZ" dirty="0" err="1">
                <a:hlinkClick r:id="rId2"/>
              </a:rPr>
              <a:t>varroa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destructor</a:t>
            </a:r>
            <a:r>
              <a:rPr lang="cs-CZ" dirty="0">
                <a:hlinkClick r:id="rId2"/>
              </a:rPr>
              <a:t> (podzim 2023)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04459" y="26187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Odkaz:</a:t>
            </a:r>
          </a:p>
        </p:txBody>
      </p:sp>
    </p:spTree>
    <p:extLst>
      <p:ext uri="{BB962C8B-B14F-4D97-AF65-F5344CB8AC3E}">
        <p14:creationId xmlns:p14="http://schemas.microsoft.com/office/powerpoint/2010/main" val="17721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2268538" y="476250"/>
            <a:ext cx="4086225" cy="815975"/>
          </a:xfrm>
        </p:spPr>
        <p:txBody>
          <a:bodyPr/>
          <a:lstStyle/>
          <a:p>
            <a:pPr eaLnBrk="1" hangingPunct="1"/>
            <a:r>
              <a:rPr lang="cs-CZ" altLang="cs-CZ"/>
              <a:t>Odběr vzorku</a:t>
            </a:r>
          </a:p>
        </p:txBody>
      </p:sp>
      <p:sp>
        <p:nvSpPr>
          <p:cNvPr id="21508" name="TextovéPole 5"/>
          <p:cNvSpPr txBox="1">
            <a:spLocks noChangeArrowheads="1"/>
          </p:cNvSpPr>
          <p:nvPr/>
        </p:nvSpPr>
        <p:spPr bwMode="auto">
          <a:xfrm>
            <a:off x="1552724" y="1844824"/>
            <a:ext cx="55178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cs-CZ" altLang="cs-CZ" sz="1800" dirty="0">
                <a:latin typeface="Arial" panose="020B0604020202020204" pitchFamily="34" charset="0"/>
              </a:rPr>
              <a:t>Podletní ošetření organickými kyselinami, první fumigace- směsný vzorek ze stanoviště, z obce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cs-CZ" altLang="cs-CZ" sz="1800" dirty="0">
                <a:latin typeface="Arial" panose="020B0604020202020204" pitchFamily="34" charset="0"/>
              </a:rPr>
              <a:t>Minimálně 50 roztočů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cs-CZ" altLang="cs-CZ" sz="1800" dirty="0">
                <a:latin typeface="Arial" panose="020B0604020202020204" pitchFamily="34" charset="0"/>
              </a:rPr>
              <a:t>Čerstvý spad do mrazničky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cs-CZ" altLang="cs-CZ" sz="1800" dirty="0">
                <a:latin typeface="Arial" panose="020B0604020202020204" pitchFamily="34" charset="0"/>
                <a:hlinkClick r:id="rId2"/>
              </a:rPr>
              <a:t>https://</a:t>
            </a:r>
            <a:r>
              <a:rPr lang="cs-CZ" altLang="cs-CZ" sz="1800" dirty="0" err="1">
                <a:latin typeface="Arial" panose="020B0604020202020204" pitchFamily="34" charset="0"/>
                <a:hlinkClick r:id="rId2"/>
              </a:rPr>
              <a:t>www.beedol.cz</a:t>
            </a:r>
            <a:r>
              <a:rPr lang="cs-CZ" altLang="cs-CZ" sz="1800" dirty="0">
                <a:latin typeface="Arial" panose="020B0604020202020204" pitchFamily="34" charset="0"/>
                <a:hlinkClick r:id="rId2"/>
              </a:rPr>
              <a:t>/</a:t>
            </a:r>
            <a:r>
              <a:rPr lang="cs-CZ" altLang="cs-CZ" sz="1800" dirty="0" err="1">
                <a:latin typeface="Arial" panose="020B0604020202020204" pitchFamily="34" charset="0"/>
                <a:hlinkClick r:id="rId2"/>
              </a:rPr>
              <a:t>zkusebni-laborator</a:t>
            </a:r>
            <a:r>
              <a:rPr lang="cs-CZ" altLang="cs-CZ" sz="1800" dirty="0">
                <a:latin typeface="Arial" panose="020B0604020202020204" pitchFamily="34" charset="0"/>
                <a:hlinkClick r:id="rId2"/>
              </a:rPr>
              <a:t>/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0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1116013" y="2492375"/>
            <a:ext cx="7056437" cy="792163"/>
          </a:xfrm>
        </p:spPr>
        <p:txBody>
          <a:bodyPr/>
          <a:lstStyle/>
          <a:p>
            <a:pPr algn="ctr" eaLnBrk="1" hangingPunct="1"/>
            <a:r>
              <a:rPr lang="cs-CZ" altLang="cs-CZ"/>
              <a:t>Děkuji za pozornost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" y="742950"/>
            <a:ext cx="7970837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/>
        </p:nvSpPr>
        <p:spPr bwMode="auto">
          <a:xfrm>
            <a:off x="304800" y="381000"/>
            <a:ext cx="502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4" rIns="91431" bIns="45714"/>
          <a:lstStyle/>
          <a:p>
            <a:pPr algn="ctr"/>
            <a:r>
              <a:rPr lang="cs-CZ" sz="3300" b="1">
                <a:solidFill>
                  <a:schemeClr val="accent2"/>
                </a:solidFill>
                <a:latin typeface="Calibri" pitchFamily="34" charset="0"/>
              </a:rPr>
              <a:t>                </a:t>
            </a:r>
            <a:endParaRPr lang="cs-CZ" sz="3300" b="1">
              <a:latin typeface="Calibri" pitchFamily="34" charset="0"/>
            </a:endParaRPr>
          </a:p>
          <a:p>
            <a:pPr algn="ctr"/>
            <a:endParaRPr lang="cs-CZ" sz="3300">
              <a:latin typeface="Calibri" pitchFamily="34" charset="0"/>
            </a:endParaRPr>
          </a:p>
          <a:p>
            <a:r>
              <a:rPr lang="cs-CZ" sz="2400">
                <a:latin typeface="Calibri" pitchFamily="34" charset="0"/>
              </a:rPr>
              <a:t>Původce: roztoč Varroa destructor</a:t>
            </a:r>
          </a:p>
          <a:p>
            <a:endParaRPr lang="cs-CZ" sz="2400">
              <a:latin typeface="Calibri" pitchFamily="34" charset="0"/>
            </a:endParaRPr>
          </a:p>
          <a:p>
            <a:r>
              <a:rPr lang="cs-CZ" sz="2400">
                <a:latin typeface="Calibri" pitchFamily="34" charset="0"/>
              </a:rPr>
              <a:t>Roztoči v době, kdy není ve včelstvu plod, přebývají na dospělých včelách, také jim sají hemolymfu.</a:t>
            </a:r>
          </a:p>
          <a:p>
            <a:endParaRPr lang="cs-CZ" sz="2400">
              <a:latin typeface="Calibri" pitchFamily="34" charset="0"/>
            </a:endParaRPr>
          </a:p>
          <a:p>
            <a:r>
              <a:rPr lang="cs-CZ" sz="2400">
                <a:latin typeface="Calibri" pitchFamily="34" charset="0"/>
              </a:rPr>
              <a:t>Roztoč je veliký parazit. Kdyby měl pes tak veliké blechy, tak budou velké jako želvy </a:t>
            </a:r>
          </a:p>
          <a:p>
            <a:r>
              <a:rPr lang="cs-CZ" sz="2100">
                <a:latin typeface="Calibri" pitchFamily="34" charset="0"/>
              </a:rPr>
              <a:t>			</a:t>
            </a:r>
          </a:p>
          <a:p>
            <a:endParaRPr lang="cs-CZ" sz="2400">
              <a:latin typeface="Calibri" pitchFamily="34" charset="0"/>
            </a:endParaRPr>
          </a:p>
          <a:p>
            <a:endParaRPr lang="cs-CZ" sz="2100">
              <a:latin typeface="Calibri" pitchFamily="34" charset="0"/>
            </a:endParaRPr>
          </a:p>
          <a:p>
            <a:endParaRPr lang="cs-CZ" sz="2100">
              <a:latin typeface="Calibri" pitchFamily="34" charset="0"/>
            </a:endParaRPr>
          </a:p>
          <a:p>
            <a:endParaRPr lang="cs-CZ" sz="3300">
              <a:latin typeface="Calibri" pitchFamily="34" charset="0"/>
            </a:endParaRPr>
          </a:p>
          <a:p>
            <a:endParaRPr lang="cs-CZ" sz="3300">
              <a:latin typeface="Calibri" pitchFamily="34" charset="0"/>
            </a:endParaRPr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1828800" y="381000"/>
            <a:ext cx="53340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300" b="1">
                <a:solidFill>
                  <a:schemeClr val="accent2"/>
                </a:solidFill>
                <a:latin typeface="Calibri" pitchFamily="34" charset="0"/>
              </a:rPr>
              <a:t>VARROÁZA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619" y="1556793"/>
            <a:ext cx="29695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5868144" y="4005064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Foto Martin Kamler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3270" y="0"/>
            <a:ext cx="5569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/>
              <a:t>Aktuálně registrované veterinární léčivé přípravky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243013" y="2245519"/>
          <a:ext cx="5880100" cy="3810000"/>
        </p:xfrm>
        <a:graphic>
          <a:graphicData uri="http://schemas.openxmlformats.org/drawingml/2006/table">
            <a:tbl>
              <a:tblPr/>
              <a:tblGrid>
                <a:gridCol w="13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Název přípravku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množství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Jednotka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Léková forma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Apiguard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Apitraz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Proužek do úlu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Apivar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Proužek do úlu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Dany’s BienenWohl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mg/ml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Prášek a roztok pro disperzi do úlu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Formicpro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Proužek do úlu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Formidol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Proužek do úlu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Formidol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Proužek do úlu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Gabon Flum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Proužek do úlu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Gabon PF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Proužek do úlu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M-1 AER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mg/ml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koncentrát pro roztok k léčebnému ošetření včel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 10 FUM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mg/ml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Roztok do úlu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Oxuvar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mg/ml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koncentrát pro roztok k léčebnému ošetření včel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Oxybee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mg/ml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Prášek a roztok pro disperzi do úlu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PolyVar Yellow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Proužek do úlu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Thymovar, 15 g proužky do úlu pro včely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Proužek do úlu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Varidol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mg/ml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Roztok k léčebnému ošetření včel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VarroMed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mg/ml + 660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mg/ml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Disperze do úlu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VarroMed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mg/ml + 44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mg/ml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Disperze do úlu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Varroxal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Prášek do úlu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1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/>
              <a:t>Aktuálně registrované veterinární léčivé přípravky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1B98D7B2-AE63-2650-98E6-F728E8B0E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243597"/>
              </p:ext>
            </p:extLst>
          </p:nvPr>
        </p:nvGraphicFramePr>
        <p:xfrm>
          <a:off x="1043609" y="1844824"/>
          <a:ext cx="7272810" cy="4795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4562">
                  <a:extLst>
                    <a:ext uri="{9D8B030D-6E8A-4147-A177-3AD203B41FA5}">
                      <a16:colId xmlns:a16="http://schemas.microsoft.com/office/drawing/2014/main" val="735671727"/>
                    </a:ext>
                  </a:extLst>
                </a:gridCol>
                <a:gridCol w="849693">
                  <a:extLst>
                    <a:ext uri="{9D8B030D-6E8A-4147-A177-3AD203B41FA5}">
                      <a16:colId xmlns:a16="http://schemas.microsoft.com/office/drawing/2014/main" val="27691358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61831480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59515191"/>
                    </a:ext>
                  </a:extLst>
                </a:gridCol>
                <a:gridCol w="2880323">
                  <a:extLst>
                    <a:ext uri="{9D8B030D-6E8A-4147-A177-3AD203B41FA5}">
                      <a16:colId xmlns:a16="http://schemas.microsoft.com/office/drawing/2014/main" val="1788306895"/>
                    </a:ext>
                  </a:extLst>
                </a:gridCol>
              </a:tblGrid>
              <a:tr h="259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500" u="none" strike="noStrike">
                          <a:effectLst/>
                        </a:rPr>
                        <a:t>Název přípravku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0" marR="2760" marT="27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500" u="none" strike="noStrike">
                          <a:effectLst/>
                        </a:rPr>
                        <a:t>množství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0" marR="2760" marT="27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500" u="none" strike="noStrike">
                          <a:effectLst/>
                        </a:rPr>
                        <a:t>Jednotka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0" marR="2760" marT="27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500" u="none" strike="noStrike">
                          <a:effectLst/>
                        </a:rPr>
                        <a:t>AI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0" marR="2760" marT="27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500" u="none" strike="noStrike">
                          <a:effectLst/>
                        </a:rPr>
                        <a:t>Léková forma</a:t>
                      </a:r>
                      <a:endParaRPr lang="cs-CZ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60" marR="2760" marT="2760" marB="0" anchor="ctr"/>
                </a:tc>
                <a:extLst>
                  <a:ext uri="{0D108BD9-81ED-4DB2-BD59-A6C34878D82A}">
                    <a16:rowId xmlns:a16="http://schemas.microsoft.com/office/drawing/2014/main" val="1123664855"/>
                  </a:ext>
                </a:extLst>
              </a:tr>
              <a:tr h="289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Název přípravku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množství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Jednotka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Léková forma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18403536"/>
                  </a:ext>
                </a:extLst>
              </a:tr>
              <a:tr h="289839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Varidol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amitraz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Roztok k léčebnému ošetření včel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52728914"/>
                  </a:ext>
                </a:extLst>
              </a:tr>
              <a:tr h="1463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Apitraz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amitraz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Proužek do úlu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49649884"/>
                  </a:ext>
                </a:extLst>
              </a:tr>
              <a:tr h="1463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Apivar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amitraz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Proužek do úlu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98232234"/>
                  </a:ext>
                </a:extLst>
              </a:tr>
              <a:tr h="1463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Gabon Flum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flumethrin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Proužek do úlu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86672786"/>
                  </a:ext>
                </a:extLst>
              </a:tr>
              <a:tr h="1463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 10 FUM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fluvalinate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Roztok do úlu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85079322"/>
                  </a:ext>
                </a:extLst>
              </a:tr>
              <a:tr h="1463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Gabon PF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fluvalinate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Proužek do úlu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93788427"/>
                  </a:ext>
                </a:extLst>
              </a:tr>
              <a:tr h="43337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M-1 AER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fluvalinate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koncentrát pro roztok k léčebnému ošetření včel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3197493"/>
                  </a:ext>
                </a:extLst>
              </a:tr>
              <a:tr h="1463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PolyVar Yellow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fluvamethrin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Proužek do úlu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10041618"/>
                  </a:ext>
                </a:extLst>
              </a:tr>
              <a:tr h="1463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Formidol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kys. mravenčí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Proužek do úlu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53997056"/>
                  </a:ext>
                </a:extLst>
              </a:tr>
              <a:tr h="1463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Formicpro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kys. mravenčí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Proužek do úlu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16932706"/>
                  </a:ext>
                </a:extLst>
              </a:tr>
              <a:tr h="1463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Formidol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kys. mravenčí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Proužek do úlu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64190264"/>
                  </a:ext>
                </a:extLst>
              </a:tr>
              <a:tr h="43337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Oxuvar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&gt;3000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kys. šťavelová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koncentrát pro roztok k léčebnému ošetření včel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11160"/>
                  </a:ext>
                </a:extLst>
              </a:tr>
              <a:tr h="1463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Varroxal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&gt;3000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kys. šťavelová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Prášek do úlu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31630398"/>
                  </a:ext>
                </a:extLst>
              </a:tr>
              <a:tr h="289839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Dany’s BienenWohl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&gt;3000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kys. šťavelová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Prášek a roztok pro disperzi do úlu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43944882"/>
                  </a:ext>
                </a:extLst>
              </a:tr>
              <a:tr h="289839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Oxybee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&gt;3000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kys. šťavelová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Prášek a roztok pro disperzi do úlu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47493022"/>
                  </a:ext>
                </a:extLst>
              </a:tr>
              <a:tr h="1463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VarroMed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&gt;3000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kys. šťavelová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Disperze do úlu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67825813"/>
                  </a:ext>
                </a:extLst>
              </a:tr>
              <a:tr h="1463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VarroMed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&gt;3000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kys. šťavelová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Disperze do úlu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24633134"/>
                  </a:ext>
                </a:extLst>
              </a:tr>
              <a:tr h="8005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Apiguard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thymol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13203201"/>
                  </a:ext>
                </a:extLst>
              </a:tr>
              <a:tr h="364369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Thymovar, 15 g proužky do úlu pro včely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thymol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Proužek do úlu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89124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3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/>
              <a:t>Aktuálně registrované veterinární léčivé přípravky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B6EFC7F-0347-6CE5-E1B0-0F29DA275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00596"/>
              </p:ext>
            </p:extLst>
          </p:nvPr>
        </p:nvGraphicFramePr>
        <p:xfrm>
          <a:off x="827584" y="2060849"/>
          <a:ext cx="7272810" cy="34563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166583183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6691252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90534401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29508263"/>
                    </a:ext>
                  </a:extLst>
                </a:gridCol>
                <a:gridCol w="2376266">
                  <a:extLst>
                    <a:ext uri="{9D8B030D-6E8A-4147-A177-3AD203B41FA5}">
                      <a16:colId xmlns:a16="http://schemas.microsoft.com/office/drawing/2014/main" val="2537793774"/>
                    </a:ext>
                  </a:extLst>
                </a:gridCol>
              </a:tblGrid>
              <a:tr h="562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 dirty="0">
                          <a:effectLst/>
                        </a:rPr>
                        <a:t>Název přípravku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 dirty="0">
                          <a:effectLst/>
                        </a:rPr>
                        <a:t>množství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 dirty="0">
                          <a:effectLst/>
                        </a:rPr>
                        <a:t>AI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 dirty="0">
                          <a:effectLst/>
                        </a:rPr>
                        <a:t>Léková forma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ctr"/>
                </a:tc>
                <a:extLst>
                  <a:ext uri="{0D108BD9-81ED-4DB2-BD59-A6C34878D82A}">
                    <a16:rowId xmlns:a16="http://schemas.microsoft.com/office/drawing/2014/main" val="2081121222"/>
                  </a:ext>
                </a:extLst>
              </a:tr>
              <a:tr h="628199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 dirty="0" err="1">
                          <a:effectLst/>
                        </a:rPr>
                        <a:t>Varidol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u="none" strike="noStrike">
                          <a:effectLst/>
                        </a:rPr>
                        <a:t>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mg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amitraz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 dirty="0">
                          <a:effectLst/>
                        </a:rPr>
                        <a:t>Roztok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extLst>
                  <a:ext uri="{0D108BD9-81ED-4DB2-BD59-A6C34878D82A}">
                    <a16:rowId xmlns:a16="http://schemas.microsoft.com/office/drawing/2014/main" val="3458006452"/>
                  </a:ext>
                </a:extLst>
              </a:tr>
              <a:tr h="317092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Apitraz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u="none" strike="noStrike">
                          <a:effectLst/>
                        </a:rPr>
                        <a:t>1000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mg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amitraz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Proužek do úlu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extLst>
                  <a:ext uri="{0D108BD9-81ED-4DB2-BD59-A6C34878D82A}">
                    <a16:rowId xmlns:a16="http://schemas.microsoft.com/office/drawing/2014/main" val="2574841842"/>
                  </a:ext>
                </a:extLst>
              </a:tr>
              <a:tr h="317092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 baseline="0" dirty="0" err="1">
                          <a:effectLst/>
                        </a:rPr>
                        <a:t>Apivar</a:t>
                      </a:r>
                      <a:endParaRPr lang="cs-CZ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u="none" strike="noStrike" baseline="0" dirty="0">
                          <a:effectLst/>
                        </a:rPr>
                        <a:t>1000</a:t>
                      </a:r>
                      <a:endParaRPr lang="cs-CZ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 baseline="0" dirty="0">
                          <a:effectLst/>
                        </a:rPr>
                        <a:t>mg</a:t>
                      </a:r>
                      <a:endParaRPr lang="cs-CZ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 dirty="0" err="1">
                          <a:effectLst/>
                        </a:rPr>
                        <a:t>amitraz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 dirty="0">
                          <a:effectLst/>
                        </a:rPr>
                        <a:t>Proužek do úlu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extLst>
                  <a:ext uri="{0D108BD9-81ED-4DB2-BD59-A6C34878D82A}">
                    <a16:rowId xmlns:a16="http://schemas.microsoft.com/office/drawing/2014/main" val="1135401658"/>
                  </a:ext>
                </a:extLst>
              </a:tr>
              <a:tr h="317092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 baseline="0" dirty="0">
                          <a:effectLst/>
                        </a:rPr>
                        <a:t>Gabon </a:t>
                      </a:r>
                      <a:r>
                        <a:rPr lang="cs-CZ" sz="1400" u="none" strike="noStrike" baseline="0" dirty="0" err="1">
                          <a:effectLst/>
                        </a:rPr>
                        <a:t>Flum</a:t>
                      </a:r>
                      <a:endParaRPr lang="cs-CZ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u="none" strike="noStrike" baseline="0" dirty="0">
                          <a:effectLst/>
                        </a:rPr>
                        <a:t>&lt;1</a:t>
                      </a:r>
                      <a:endParaRPr lang="cs-CZ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 baseline="0" dirty="0">
                          <a:effectLst/>
                        </a:rPr>
                        <a:t>mg</a:t>
                      </a:r>
                      <a:endParaRPr lang="cs-CZ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 dirty="0" err="1">
                          <a:effectLst/>
                        </a:rPr>
                        <a:t>flumethrin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 dirty="0">
                          <a:effectLst/>
                        </a:rPr>
                        <a:t>Proužek do úlu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extLst>
                  <a:ext uri="{0D108BD9-81ED-4DB2-BD59-A6C34878D82A}">
                    <a16:rowId xmlns:a16="http://schemas.microsoft.com/office/drawing/2014/main" val="380320906"/>
                  </a:ext>
                </a:extLst>
              </a:tr>
              <a:tr h="317092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PolyVar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Yellow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&lt;500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flumethrin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Proužek do úlu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12792862"/>
                  </a:ext>
                </a:extLst>
              </a:tr>
              <a:tr h="317092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 dirty="0">
                          <a:effectLst/>
                        </a:rPr>
                        <a:t>MP 10 </a:t>
                      </a:r>
                      <a:r>
                        <a:rPr lang="cs-CZ" sz="1400" u="none" strike="noStrike" dirty="0" err="1">
                          <a:effectLst/>
                        </a:rPr>
                        <a:t>FUM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u="none" strike="noStrike">
                          <a:effectLst/>
                        </a:rPr>
                        <a:t>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mg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fluvalinate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 dirty="0">
                          <a:effectLst/>
                        </a:rPr>
                        <a:t>Roztok do úlu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extLst>
                  <a:ext uri="{0D108BD9-81ED-4DB2-BD59-A6C34878D82A}">
                    <a16:rowId xmlns:a16="http://schemas.microsoft.com/office/drawing/2014/main" val="2010402220"/>
                  </a:ext>
                </a:extLst>
              </a:tr>
              <a:tr h="39230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 dirty="0">
                          <a:effectLst/>
                        </a:rPr>
                        <a:t>Gabon PF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u="none" strike="noStrike">
                          <a:effectLst/>
                        </a:rPr>
                        <a:t>&lt;1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mg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fluvalinate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 dirty="0">
                          <a:effectLst/>
                        </a:rPr>
                        <a:t>Proužek do úlu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extLst>
                  <a:ext uri="{0D108BD9-81ED-4DB2-BD59-A6C34878D82A}">
                    <a16:rowId xmlns:a16="http://schemas.microsoft.com/office/drawing/2014/main" val="96611145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 dirty="0">
                          <a:effectLst/>
                        </a:rPr>
                        <a:t>M-1 </a:t>
                      </a:r>
                      <a:r>
                        <a:rPr lang="en-GB" sz="1400" u="none" strike="noStrike" dirty="0">
                          <a:effectLst/>
                        </a:rPr>
                        <a:t>AE</a:t>
                      </a:r>
                      <a:r>
                        <a:rPr lang="cs-CZ" sz="1400" u="none" strike="noStrike" dirty="0">
                          <a:effectLst/>
                        </a:rPr>
                        <a:t>R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u="none" strike="noStrike" dirty="0">
                          <a:effectLst/>
                        </a:rPr>
                        <a:t>&lt;5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 dirty="0">
                          <a:effectLst/>
                        </a:rPr>
                        <a:t>mg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 dirty="0" err="1">
                          <a:effectLst/>
                        </a:rPr>
                        <a:t>fluvalinate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u="none" strike="noStrike" dirty="0">
                          <a:effectLst/>
                        </a:rPr>
                        <a:t>K</a:t>
                      </a:r>
                      <a:r>
                        <a:rPr lang="cs-CZ" sz="1400" u="none" strike="noStrike" dirty="0" err="1">
                          <a:effectLst/>
                        </a:rPr>
                        <a:t>oncentrát</a:t>
                      </a:r>
                      <a:r>
                        <a:rPr lang="cs-CZ" sz="1400" u="none" strike="noStrike" dirty="0">
                          <a:effectLst/>
                        </a:rPr>
                        <a:t> pro roztok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5" marR="6225" marT="6225" marB="0" anchor="b"/>
                </a:tc>
                <a:extLst>
                  <a:ext uri="{0D108BD9-81ED-4DB2-BD59-A6C34878D82A}">
                    <a16:rowId xmlns:a16="http://schemas.microsoft.com/office/drawing/2014/main" val="3306779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/>
              <a:t>Aktuálně registrované veterinární léčivé přípravky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0946A8FF-9C0A-D70A-EE8E-EC1729D92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99802"/>
              </p:ext>
            </p:extLst>
          </p:nvPr>
        </p:nvGraphicFramePr>
        <p:xfrm>
          <a:off x="683568" y="2209800"/>
          <a:ext cx="7848870" cy="3235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865748267"/>
                    </a:ext>
                  </a:extLst>
                </a:gridCol>
                <a:gridCol w="835292">
                  <a:extLst>
                    <a:ext uri="{9D8B030D-6E8A-4147-A177-3AD203B41FA5}">
                      <a16:colId xmlns:a16="http://schemas.microsoft.com/office/drawing/2014/main" val="3117522973"/>
                    </a:ext>
                  </a:extLst>
                </a:gridCol>
                <a:gridCol w="532860">
                  <a:extLst>
                    <a:ext uri="{9D8B030D-6E8A-4147-A177-3AD203B41FA5}">
                      <a16:colId xmlns:a16="http://schemas.microsoft.com/office/drawing/2014/main" val="428582586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219817574"/>
                    </a:ext>
                  </a:extLst>
                </a:gridCol>
                <a:gridCol w="2664294">
                  <a:extLst>
                    <a:ext uri="{9D8B030D-6E8A-4147-A177-3AD203B41FA5}">
                      <a16:colId xmlns:a16="http://schemas.microsoft.com/office/drawing/2014/main" val="1415215780"/>
                    </a:ext>
                  </a:extLst>
                </a:gridCol>
              </a:tblGrid>
              <a:tr h="26285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Formidol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u="none" strike="noStrike">
                          <a:effectLst/>
                        </a:rPr>
                        <a:t>41000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mg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kys. mravenčí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Proužek do úlu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extLst>
                  <a:ext uri="{0D108BD9-81ED-4DB2-BD59-A6C34878D82A}">
                    <a16:rowId xmlns:a16="http://schemas.microsoft.com/office/drawing/2014/main" val="2973207494"/>
                  </a:ext>
                </a:extLst>
              </a:tr>
              <a:tr h="26285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Formicpro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u="none" strike="noStrike">
                          <a:effectLst/>
                        </a:rPr>
                        <a:t>68000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mg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kys. mravenčí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Proužek do úlu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extLst>
                  <a:ext uri="{0D108BD9-81ED-4DB2-BD59-A6C34878D82A}">
                    <a16:rowId xmlns:a16="http://schemas.microsoft.com/office/drawing/2014/main" val="3673641648"/>
                  </a:ext>
                </a:extLst>
              </a:tr>
              <a:tr h="26285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Formidol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u="none" strike="noStrike">
                          <a:effectLst/>
                        </a:rPr>
                        <a:t>81000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mg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kys. mravenčí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Proužek do úlu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extLst>
                  <a:ext uri="{0D108BD9-81ED-4DB2-BD59-A6C34878D82A}">
                    <a16:rowId xmlns:a16="http://schemas.microsoft.com/office/drawing/2014/main" val="259304623"/>
                  </a:ext>
                </a:extLst>
              </a:tr>
              <a:tr h="35862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Oxuvar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u="none" strike="noStrike">
                          <a:effectLst/>
                        </a:rPr>
                        <a:t>&gt;3000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mg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kys. šťavelová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 dirty="0">
                          <a:effectLst/>
                        </a:rPr>
                        <a:t>koncentrát 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extLst>
                  <a:ext uri="{0D108BD9-81ED-4DB2-BD59-A6C34878D82A}">
                    <a16:rowId xmlns:a16="http://schemas.microsoft.com/office/drawing/2014/main" val="1662919342"/>
                  </a:ext>
                </a:extLst>
              </a:tr>
              <a:tr h="26285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Varroxal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u="none" strike="noStrike">
                          <a:effectLst/>
                        </a:rPr>
                        <a:t>&gt;3000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mg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kys. šťavelová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Prášek do úlu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extLst>
                  <a:ext uri="{0D108BD9-81ED-4DB2-BD59-A6C34878D82A}">
                    <a16:rowId xmlns:a16="http://schemas.microsoft.com/office/drawing/2014/main" val="2046747382"/>
                  </a:ext>
                </a:extLst>
              </a:tr>
              <a:tr h="52075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Dany’s BienenWohl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u="none" strike="noStrike">
                          <a:effectLst/>
                        </a:rPr>
                        <a:t>&gt;3000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mg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kys. šťavelová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u="none" strike="noStrike" dirty="0">
                          <a:effectLst/>
                        </a:rPr>
                        <a:t>Prášek a roztok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extLst>
                  <a:ext uri="{0D108BD9-81ED-4DB2-BD59-A6C34878D82A}">
                    <a16:rowId xmlns:a16="http://schemas.microsoft.com/office/drawing/2014/main" val="2678145225"/>
                  </a:ext>
                </a:extLst>
              </a:tr>
              <a:tr h="52075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Oxybee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u="none" strike="noStrike">
                          <a:effectLst/>
                        </a:rPr>
                        <a:t>&gt;3000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mg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kys. šťavelová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u="none" strike="noStrike" dirty="0">
                          <a:effectLst/>
                        </a:rPr>
                        <a:t>Prášek a roztok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extLst>
                  <a:ext uri="{0D108BD9-81ED-4DB2-BD59-A6C34878D82A}">
                    <a16:rowId xmlns:a16="http://schemas.microsoft.com/office/drawing/2014/main" val="3432565268"/>
                  </a:ext>
                </a:extLst>
              </a:tr>
              <a:tr h="26285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VarroMed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u="none" strike="noStrike" dirty="0">
                          <a:effectLst/>
                        </a:rPr>
                        <a:t>      </a:t>
                      </a:r>
                      <a:r>
                        <a:rPr lang="cs-CZ" sz="1400" u="none" strike="noStrike" dirty="0">
                          <a:effectLst/>
                        </a:rPr>
                        <a:t>&gt;3000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mg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kys. šťavelová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Disperze do úlu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extLst>
                  <a:ext uri="{0D108BD9-81ED-4DB2-BD59-A6C34878D82A}">
                    <a16:rowId xmlns:a16="http://schemas.microsoft.com/office/drawing/2014/main" val="3287933891"/>
                  </a:ext>
                </a:extLst>
              </a:tr>
              <a:tr h="143826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 dirty="0" err="1">
                          <a:effectLst/>
                        </a:rPr>
                        <a:t>Apiguard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u="none" strike="noStrike">
                          <a:effectLst/>
                        </a:rPr>
                        <a:t>50000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mg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>
                          <a:effectLst/>
                        </a:rPr>
                        <a:t>thymol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 dirty="0">
                          <a:effectLst/>
                        </a:rPr>
                        <a:t>Gel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extLst>
                  <a:ext uri="{0D108BD9-81ED-4DB2-BD59-A6C34878D82A}">
                    <a16:rowId xmlns:a16="http://schemas.microsoft.com/office/drawing/2014/main" val="24816937"/>
                  </a:ext>
                </a:extLst>
              </a:tr>
              <a:tr h="3027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 dirty="0" err="1">
                          <a:effectLst/>
                        </a:rPr>
                        <a:t>Thymovar</a:t>
                      </a:r>
                      <a:r>
                        <a:rPr lang="cs-CZ" sz="1400" u="none" strike="noStrike" dirty="0">
                          <a:effectLst/>
                        </a:rPr>
                        <a:t>, 15 g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u="none" strike="noStrike" dirty="0">
                          <a:effectLst/>
                        </a:rPr>
                        <a:t>30000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 dirty="0">
                          <a:effectLst/>
                        </a:rPr>
                        <a:t>mg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 dirty="0" err="1">
                          <a:effectLst/>
                        </a:rPr>
                        <a:t>thymol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u="none" strike="noStrike" dirty="0">
                          <a:effectLst/>
                        </a:rPr>
                        <a:t>Proužek do úlu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0" marR="4960" marT="4960" marB="0" anchor="b"/>
                </a:tc>
                <a:extLst>
                  <a:ext uri="{0D108BD9-81ED-4DB2-BD59-A6C34878D82A}">
                    <a16:rowId xmlns:a16="http://schemas.microsoft.com/office/drawing/2014/main" val="2215920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8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8149</TotalTime>
  <Words>1116</Words>
  <Application>Microsoft Office PowerPoint</Application>
  <PresentationFormat>Předvádění na obrazovce (4:3)</PresentationFormat>
  <Paragraphs>415</Paragraphs>
  <Slides>25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Söhne</vt:lpstr>
      <vt:lpstr>Times New Roman</vt:lpstr>
      <vt:lpstr>Wingdings</vt:lpstr>
      <vt:lpstr>Wingdings 3</vt:lpstr>
      <vt:lpstr>Ion</vt:lpstr>
      <vt:lpstr>Rezistence roztoče Varroa destructor na účinné látky ve VLP         RNDr. František Kašpar                     ing. Dalibor Titěra  </vt:lpstr>
      <vt:lpstr>Prezentace aplikace PowerPoint</vt:lpstr>
      <vt:lpstr>Prezentace aplikace PowerPoint</vt:lpstr>
      <vt:lpstr>Prezentace aplikace PowerPoint</vt:lpstr>
      <vt:lpstr>Prezentace aplikace PowerPoint</vt:lpstr>
      <vt:lpstr>Aktuálně registrované veterinární léčivé přípravky</vt:lpstr>
      <vt:lpstr>Aktuálně registrované veterinární léčivé přípravky</vt:lpstr>
      <vt:lpstr>Aktuálně registrované veterinární léčivé přípravky</vt:lpstr>
      <vt:lpstr>Aktuálně registrované veterinární léčivé přípravky</vt:lpstr>
      <vt:lpstr>Aktuálně registrované veterinární léčivé přípravky</vt:lpstr>
      <vt:lpstr>Mechanismy resistence</vt:lpstr>
      <vt:lpstr>Prezentace aplikace PowerPoint</vt:lpstr>
      <vt:lpstr>Problematika rezistence</vt:lpstr>
      <vt:lpstr>Rezistence na pyrethroidy v dlouhodobých nosičích ( bodová mutace v genu proteinu sodného kanálu )</vt:lpstr>
      <vt:lpstr>Rezistence na amitraz v dlouhodobých nosičích ( bodová mutace v genu proteinu oktopaminového receptoru )</vt:lpstr>
      <vt:lpstr>Preventivní opatření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Mapa rezistentních populací – podzim 2023</vt:lpstr>
      <vt:lpstr>Odběr vzorku</vt:lpstr>
      <vt:lpstr>Děkuji za pozornost !</vt:lpstr>
    </vt:vector>
  </TitlesOfParts>
  <Company>VÚVč.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Genetická laboratoř v roce 2019</dc:title>
  <dc:creator>František Kašpar</dc:creator>
  <cp:lastModifiedBy>Přednášející</cp:lastModifiedBy>
  <cp:revision>69</cp:revision>
  <dcterms:created xsi:type="dcterms:W3CDTF">2020-01-13T08:45:16Z</dcterms:created>
  <dcterms:modified xsi:type="dcterms:W3CDTF">2024-03-26T10:12:52Z</dcterms:modified>
</cp:coreProperties>
</file>