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85" r:id="rId2"/>
    <p:sldId id="365" r:id="rId3"/>
    <p:sldId id="349" r:id="rId4"/>
    <p:sldId id="373" r:id="rId5"/>
    <p:sldId id="366" r:id="rId6"/>
    <p:sldId id="350" r:id="rId7"/>
    <p:sldId id="341" r:id="rId8"/>
    <p:sldId id="338" r:id="rId9"/>
    <p:sldId id="363" r:id="rId10"/>
    <p:sldId id="364" r:id="rId11"/>
    <p:sldId id="339" r:id="rId12"/>
    <p:sldId id="368" r:id="rId13"/>
    <p:sldId id="343" r:id="rId14"/>
    <p:sldId id="342" r:id="rId15"/>
    <p:sldId id="344" r:id="rId16"/>
    <p:sldId id="345" r:id="rId17"/>
    <p:sldId id="346" r:id="rId18"/>
    <p:sldId id="347" r:id="rId19"/>
    <p:sldId id="348" r:id="rId20"/>
    <p:sldId id="369" r:id="rId21"/>
    <p:sldId id="370" r:id="rId22"/>
    <p:sldId id="371" r:id="rId23"/>
    <p:sldId id="372" r:id="rId24"/>
    <p:sldId id="262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47"/>
    <a:srgbClr val="84B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0519" autoAdjust="0"/>
  </p:normalViewPr>
  <p:slideViewPr>
    <p:cSldViewPr snapToGrid="0" snapToObjects="1">
      <p:cViewPr varScale="1">
        <p:scale>
          <a:sx n="79" d="100"/>
          <a:sy n="79" d="100"/>
        </p:scale>
        <p:origin x="787" y="7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520B9-C3C1-425D-9FB6-41F14751392A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6FFB1-0E65-4C85-8E27-DD50579C02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40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4A4D76-6713-482B-83F1-C5C2EDBBDDD7}" type="slidenum">
              <a:rPr lang="cs-CZ" altLang="cs-CZ" smtClean="0"/>
              <a:pPr/>
              <a:t>1</a:t>
            </a:fld>
            <a:endParaRPr lang="cs-CZ" altLang="cs-CZ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537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94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99D1D89-4B12-49C8-9EC9-6A21C5CE0B2D}" type="slidenum">
              <a:rPr lang="cs-CZ" altLang="cs-CZ" smtClean="0"/>
              <a:pPr/>
              <a:t>3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81131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94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99D1D89-4B12-49C8-9EC9-6A21C5CE0B2D}" type="slidenum">
              <a:rPr lang="cs-CZ" altLang="cs-CZ" smtClean="0"/>
              <a:pPr/>
              <a:t>4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696935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94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99D1D89-4B12-49C8-9EC9-6A21C5CE0B2D}" type="slidenum">
              <a:rPr lang="cs-CZ" altLang="cs-CZ" smtClean="0"/>
              <a:pPr/>
              <a:t>5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831451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6FFB1-0E65-4C85-8E27-DD50579C02DE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961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6FFB1-0E65-4C85-8E27-DD50579C02DE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4157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6FFB1-0E65-4C85-8E27-DD50579C02DE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5834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2713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9097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1252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0885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177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185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654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3429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212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143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4597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0A260-4F65-DF4A-ACCF-4A98C018891B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297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celarstvi.cz/srsen-asijska/" TargetMode="External"/><Relationship Id="rId2" Type="http://schemas.openxmlformats.org/officeDocument/2006/relationships/hyperlink" Target="https://www.nature.cz/web/invazni-druhy/srsen-asijsk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snv.cz/stranka/srsen-asijska-projekt-financovany-eu/" TargetMode="External"/><Relationship Id="rId5" Type="http://schemas.openxmlformats.org/officeDocument/2006/relationships/hyperlink" Target="https://www.najdije.cz/pf/srsen-asijska/" TargetMode="External"/><Relationship Id="rId4" Type="http://schemas.openxmlformats.org/officeDocument/2006/relationships/hyperlink" Target="https://www.svscr.cz/zdravi-zvirat/srsen-asijska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invaznidruhy@nature.cz" TargetMode="External"/><Relationship Id="rId4" Type="http://schemas.openxmlformats.org/officeDocument/2006/relationships/hyperlink" Target="https://invaznidruhy.nature.cz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elonasiatique.mnhn.fr/biologie/#CarteProgression" TargetMode="Externa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hyperlink" Target="mailto:invaznidruhy@nature.cz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8"/>
          <p:cNvSpPr txBox="1">
            <a:spLocks noChangeArrowheads="1"/>
          </p:cNvSpPr>
          <p:nvPr/>
        </p:nvSpPr>
        <p:spPr bwMode="auto">
          <a:xfrm>
            <a:off x="947503" y="1166031"/>
            <a:ext cx="703788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sz="4000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Sršeň asijská – kontrola </a:t>
            </a:r>
          </a:p>
          <a:p>
            <a:pPr algn="ctr"/>
            <a:r>
              <a:rPr lang="cs-CZ" sz="4000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 prevence šíření</a:t>
            </a:r>
            <a:endParaRPr lang="cs-CZ" altLang="cs-CZ" sz="40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149" y="102776"/>
            <a:ext cx="1602561" cy="952341"/>
          </a:xfrm>
          <a:prstGeom prst="rect">
            <a:avLst/>
          </a:prstGeom>
        </p:spPr>
      </p:pic>
      <p:pic>
        <p:nvPicPr>
          <p:cNvPr id="6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17" y="2910621"/>
            <a:ext cx="5621610" cy="332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904862" y="2466493"/>
            <a:ext cx="5123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i="1" dirty="0" smtClean="0">
                <a:solidFill>
                  <a:srgbClr val="006047"/>
                </a:solidFill>
              </a:rPr>
              <a:t>Tomáš Görner, Agentura ochrany přírody a krajiny ČR</a:t>
            </a:r>
            <a:endParaRPr lang="cs-CZ" i="1" dirty="0">
              <a:solidFill>
                <a:srgbClr val="0060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6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76288"/>
            <a:ext cx="9144000" cy="4398337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cs-CZ" altLang="cs-CZ" dirty="0" smtClean="0"/>
              <a:t>Informování veřejnosti, komunikace a spolupráce – nutné!</a:t>
            </a:r>
          </a:p>
          <a:p>
            <a:r>
              <a:rPr lang="cs-CZ" altLang="cs-CZ" dirty="0" smtClean="0"/>
              <a:t>Monitoring, včasné hlášení a rychlá eradikace</a:t>
            </a:r>
          </a:p>
          <a:p>
            <a:endParaRPr lang="cs-CZ" altLang="cs-CZ" dirty="0" smtClean="0"/>
          </a:p>
          <a:p>
            <a:endParaRPr lang="cs-CZ" altLang="cs-CZ" dirty="0" smtClean="0"/>
          </a:p>
        </p:txBody>
      </p:sp>
      <p:sp>
        <p:nvSpPr>
          <p:cNvPr id="17411" name="Nadpis 1"/>
          <p:cNvSpPr>
            <a:spLocks noGrp="1"/>
          </p:cNvSpPr>
          <p:nvPr>
            <p:ph type="title"/>
          </p:nvPr>
        </p:nvSpPr>
        <p:spPr bwMode="auto">
          <a:xfrm>
            <a:off x="142875" y="142875"/>
            <a:ext cx="8229600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cs-CZ" altLang="cs-CZ" sz="3600" b="1" dirty="0" smtClean="0">
                <a:solidFill>
                  <a:srgbClr val="006047"/>
                </a:solidFill>
                <a:latin typeface="Arial Black" panose="020B0A04020102020204" pitchFamily="34" charset="0"/>
              </a:rPr>
              <a:t>Co s tím?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15" y="1754065"/>
            <a:ext cx="1627285" cy="231821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303" y="1994246"/>
            <a:ext cx="1645796" cy="23030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76" y="4247990"/>
            <a:ext cx="1627285" cy="235983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263" y="4297317"/>
            <a:ext cx="1701877" cy="23880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2277" y="1895078"/>
            <a:ext cx="1445764" cy="19762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345" y="4247990"/>
            <a:ext cx="1713392" cy="18736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8888" y="4418383"/>
            <a:ext cx="1600961" cy="138965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9600" y="1785936"/>
            <a:ext cx="1658577" cy="211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22325"/>
            <a:ext cx="9144000" cy="5407025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60363" indent="-360363">
              <a:spcBef>
                <a:spcPct val="50000"/>
              </a:spcBef>
              <a:defRPr/>
            </a:pPr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www.nature.cz/web/invazni-druhy/srsen-asijska</a:t>
            </a: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r>
              <a:rPr lang="cs-CZ" dirty="0">
                <a:hlinkClick r:id="rId3"/>
              </a:rPr>
              <a:t>https://www.vcelarstvi.cz/srsen-asijska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r>
              <a:rPr lang="cs-CZ" dirty="0">
                <a:hlinkClick r:id="rId4"/>
              </a:rPr>
              <a:t>https://www.svscr.cz/zdravi-zvirat/srsen-asijska</a:t>
            </a:r>
            <a:r>
              <a:rPr lang="cs-CZ" dirty="0" smtClean="0">
                <a:hlinkClick r:id="rId4"/>
              </a:rPr>
              <a:t>/</a:t>
            </a: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r>
              <a:rPr lang="cs-CZ" dirty="0">
                <a:hlinkClick r:id="rId5"/>
              </a:rPr>
              <a:t>https://www.najdije.cz/pf/srsen-asijska</a:t>
            </a:r>
            <a:r>
              <a:rPr lang="cs-CZ" dirty="0" smtClean="0">
                <a:hlinkClick r:id="rId5"/>
              </a:rPr>
              <a:t>/</a:t>
            </a: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r>
              <a:rPr lang="cs-CZ" dirty="0">
                <a:hlinkClick r:id="rId6"/>
              </a:rPr>
              <a:t>https://www.psnv.cz/stranka/srsen-asijska-projekt-financovany-eu</a:t>
            </a:r>
            <a:r>
              <a:rPr lang="cs-CZ" dirty="0" smtClean="0">
                <a:hlinkClick r:id="rId6"/>
              </a:rPr>
              <a:t>/</a:t>
            </a:r>
            <a:r>
              <a:rPr lang="cs-CZ" dirty="0" smtClean="0"/>
              <a:t>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/>
          </a:p>
          <a:p>
            <a:pPr>
              <a:defRPr/>
            </a:pPr>
            <a:endParaRPr lang="cs-CZ" altLang="cs-CZ" sz="2800" dirty="0" smtClean="0"/>
          </a:p>
        </p:txBody>
      </p:sp>
      <p:sp>
        <p:nvSpPr>
          <p:cNvPr id="8195" name="Nadpis 1"/>
          <p:cNvSpPr>
            <a:spLocks noGrp="1"/>
          </p:cNvSpPr>
          <p:nvPr>
            <p:ph type="title"/>
          </p:nvPr>
        </p:nvSpPr>
        <p:spPr bwMode="auto">
          <a:xfrm>
            <a:off x="250824" y="188913"/>
            <a:ext cx="8669439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b="1" dirty="0" smtClean="0">
                <a:solidFill>
                  <a:srgbClr val="006047"/>
                </a:solidFill>
                <a:latin typeface="Arial Black" panose="020B0A04020102020204" pitchFamily="34" charset="0"/>
              </a:rPr>
              <a:t>Informování veřejnosti</a:t>
            </a:r>
          </a:p>
        </p:txBody>
      </p:sp>
    </p:spTree>
    <p:extLst>
      <p:ext uri="{BB962C8B-B14F-4D97-AF65-F5344CB8AC3E}">
        <p14:creationId xmlns:p14="http://schemas.microsoft.com/office/powerpoint/2010/main" val="177439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/>
          <p:cNvSpPr/>
          <p:nvPr/>
        </p:nvSpPr>
        <p:spPr>
          <a:xfrm>
            <a:off x="126460" y="1702340"/>
            <a:ext cx="8960917" cy="2645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-44825" y="1009492"/>
            <a:ext cx="9144000" cy="550261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0000" lnSpcReduction="20000"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/>
          </a:p>
          <a:p>
            <a:pPr>
              <a:defRPr/>
            </a:pPr>
            <a:endParaRPr lang="cs-CZ" altLang="cs-CZ" sz="2800" dirty="0" smtClean="0"/>
          </a:p>
        </p:txBody>
      </p:sp>
      <p:sp>
        <p:nvSpPr>
          <p:cNvPr id="8195" name="Nadpis 1"/>
          <p:cNvSpPr>
            <a:spLocks noGrp="1"/>
          </p:cNvSpPr>
          <p:nvPr>
            <p:ph type="title"/>
          </p:nvPr>
        </p:nvSpPr>
        <p:spPr bwMode="auto">
          <a:xfrm>
            <a:off x="250824" y="188913"/>
            <a:ext cx="8669439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b="1" dirty="0" smtClean="0">
                <a:solidFill>
                  <a:srgbClr val="006047"/>
                </a:solidFill>
                <a:latin typeface="Arial Black" panose="020B0A04020102020204" pitchFamily="34" charset="0"/>
              </a:rPr>
              <a:t>Spolupráce s veřejností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444" y="1813266"/>
            <a:ext cx="3989173" cy="217805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0" y="1813266"/>
            <a:ext cx="2160643" cy="216064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821" y="1852179"/>
            <a:ext cx="2232645" cy="2165666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6583807" y="3978933"/>
            <a:ext cx="2503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https://www.najdije.cz/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522184" y="3978932"/>
            <a:ext cx="1388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/>
              <a:t>Nahlaš</a:t>
            </a:r>
            <a:r>
              <a:rPr lang="cs-CZ" b="1" dirty="0"/>
              <a:t> sršeň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3323645" y="3997401"/>
            <a:ext cx="2496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invaznidruhy@nature.cz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713" y="4395917"/>
            <a:ext cx="6158925" cy="183220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838333" y="6228120"/>
            <a:ext cx="6634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https://www.nature.cz/web/invazni-druhy/srsen-asijska</a:t>
            </a:r>
          </a:p>
        </p:txBody>
      </p:sp>
    </p:spTree>
    <p:extLst>
      <p:ext uri="{BB962C8B-B14F-4D97-AF65-F5344CB8AC3E}">
        <p14:creationId xmlns:p14="http://schemas.microsoft.com/office/powerpoint/2010/main" val="104351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22325"/>
            <a:ext cx="9144000" cy="5407025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/>
          </a:p>
          <a:p>
            <a:pPr>
              <a:defRPr/>
            </a:pPr>
            <a:endParaRPr lang="cs-CZ" altLang="cs-CZ" sz="2800" dirty="0" smtClean="0"/>
          </a:p>
        </p:txBody>
      </p:sp>
      <p:sp>
        <p:nvSpPr>
          <p:cNvPr id="8195" name="Nadpis 1"/>
          <p:cNvSpPr>
            <a:spLocks noGrp="1"/>
          </p:cNvSpPr>
          <p:nvPr>
            <p:ph type="title"/>
          </p:nvPr>
        </p:nvSpPr>
        <p:spPr bwMode="auto">
          <a:xfrm>
            <a:off x="250824" y="188913"/>
            <a:ext cx="8669439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b="1" dirty="0" smtClean="0">
                <a:solidFill>
                  <a:srgbClr val="006047"/>
                </a:solidFill>
                <a:latin typeface="Arial Black" panose="020B0A04020102020204" pitchFamily="34" charset="0"/>
              </a:rPr>
              <a:t>Spolupráce s veřejností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99" y="1114424"/>
            <a:ext cx="2123626" cy="4605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53" y="379413"/>
            <a:ext cx="1266824" cy="12668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224" y="1539912"/>
            <a:ext cx="2085526" cy="45228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48" y="1952624"/>
            <a:ext cx="2147729" cy="4657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5" y="2157411"/>
            <a:ext cx="2152121" cy="46672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286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22325"/>
            <a:ext cx="9144000" cy="5407025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/>
          </a:p>
          <a:p>
            <a:pPr>
              <a:defRPr/>
            </a:pPr>
            <a:endParaRPr lang="cs-CZ" altLang="cs-CZ" sz="2800" dirty="0" smtClean="0"/>
          </a:p>
        </p:txBody>
      </p:sp>
      <p:sp>
        <p:nvSpPr>
          <p:cNvPr id="8195" name="Nadpis 1"/>
          <p:cNvSpPr>
            <a:spLocks noGrp="1"/>
          </p:cNvSpPr>
          <p:nvPr>
            <p:ph type="title"/>
          </p:nvPr>
        </p:nvSpPr>
        <p:spPr bwMode="auto">
          <a:xfrm>
            <a:off x="250824" y="188913"/>
            <a:ext cx="8669439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b="1" dirty="0" smtClean="0">
                <a:solidFill>
                  <a:srgbClr val="006047"/>
                </a:solidFill>
                <a:latin typeface="Arial Black" panose="020B0A04020102020204" pitchFamily="34" charset="0"/>
              </a:rPr>
              <a:t>Spolupráce s veřejností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091" y="1095375"/>
            <a:ext cx="4593706" cy="54924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88" y="2108259"/>
            <a:ext cx="4189916" cy="3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9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22325"/>
            <a:ext cx="9144000" cy="5407025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/>
          </a:p>
          <a:p>
            <a:pPr>
              <a:defRPr/>
            </a:pPr>
            <a:endParaRPr lang="cs-CZ" altLang="cs-CZ" sz="2800" dirty="0" smtClean="0"/>
          </a:p>
        </p:txBody>
      </p:sp>
      <p:sp>
        <p:nvSpPr>
          <p:cNvPr id="8195" name="Nadpis 1"/>
          <p:cNvSpPr>
            <a:spLocks noGrp="1"/>
          </p:cNvSpPr>
          <p:nvPr>
            <p:ph type="title"/>
          </p:nvPr>
        </p:nvSpPr>
        <p:spPr bwMode="auto">
          <a:xfrm>
            <a:off x="250824" y="188913"/>
            <a:ext cx="8669439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b="1" dirty="0" smtClean="0">
                <a:solidFill>
                  <a:srgbClr val="006047"/>
                </a:solidFill>
                <a:latin typeface="Arial Black" panose="020B0A04020102020204" pitchFamily="34" charset="0"/>
              </a:rPr>
              <a:t>Aktivní komunikace se včelaři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859" y="990599"/>
            <a:ext cx="2002170" cy="283726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212" y="3962819"/>
            <a:ext cx="1997350" cy="27955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7212" y="990600"/>
            <a:ext cx="1997350" cy="283726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8349" y="3904560"/>
            <a:ext cx="2036680" cy="28824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675" y="3904560"/>
            <a:ext cx="3755002" cy="249624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550" y="991272"/>
            <a:ext cx="2340113" cy="266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22325"/>
            <a:ext cx="9144000" cy="5407025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/>
          </a:p>
          <a:p>
            <a:pPr>
              <a:defRPr/>
            </a:pPr>
            <a:endParaRPr lang="cs-CZ" altLang="cs-CZ" sz="2800" dirty="0" smtClean="0"/>
          </a:p>
        </p:txBody>
      </p:sp>
      <p:sp>
        <p:nvSpPr>
          <p:cNvPr id="8195" name="Nadpis 1"/>
          <p:cNvSpPr>
            <a:spLocks noGrp="1"/>
          </p:cNvSpPr>
          <p:nvPr>
            <p:ph type="title"/>
          </p:nvPr>
        </p:nvSpPr>
        <p:spPr bwMode="auto">
          <a:xfrm>
            <a:off x="250824" y="188913"/>
            <a:ext cx="8669439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b="1" dirty="0">
                <a:solidFill>
                  <a:srgbClr val="006047"/>
                </a:solidFill>
                <a:latin typeface="Arial Black" panose="020B0A04020102020204" pitchFamily="34" charset="0"/>
              </a:rPr>
              <a:t>S</a:t>
            </a:r>
            <a:r>
              <a:rPr lang="cs-CZ" altLang="cs-CZ" b="1" dirty="0" smtClean="0">
                <a:solidFill>
                  <a:srgbClr val="006047"/>
                </a:solidFill>
                <a:latin typeface="Arial Black" panose="020B0A04020102020204" pitchFamily="34" charset="0"/>
              </a:rPr>
              <a:t>polupráce s HZS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1095374"/>
            <a:ext cx="8248650" cy="458152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>
              <a:spcBef>
                <a:spcPct val="50000"/>
              </a:spcBef>
              <a:defRPr/>
            </a:pPr>
            <a:r>
              <a:rPr lang="cs-CZ" dirty="0" smtClean="0"/>
              <a:t>Dohoda o spolupráci mezi AOPK ČR a HZS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dirty="0" smtClean="0"/>
              <a:t>Úprava metodických listů AOPK ČR, boj. plánu HZS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/>
          </a:p>
          <a:p>
            <a:pPr>
              <a:defRPr/>
            </a:pPr>
            <a:endParaRPr lang="cs-CZ" altLang="cs-CZ" dirty="0" smtClean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670" y="3231407"/>
            <a:ext cx="4257593" cy="111746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333" y="2931271"/>
            <a:ext cx="2293259" cy="326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5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22325"/>
            <a:ext cx="9144000" cy="5407025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/>
          </a:p>
          <a:p>
            <a:pPr>
              <a:defRPr/>
            </a:pPr>
            <a:endParaRPr lang="cs-CZ" altLang="cs-CZ" sz="2800" dirty="0" smtClean="0"/>
          </a:p>
        </p:txBody>
      </p:sp>
      <p:sp>
        <p:nvSpPr>
          <p:cNvPr id="8195" name="Nadpis 1"/>
          <p:cNvSpPr>
            <a:spLocks noGrp="1"/>
          </p:cNvSpPr>
          <p:nvPr>
            <p:ph type="title"/>
          </p:nvPr>
        </p:nvSpPr>
        <p:spPr bwMode="auto">
          <a:xfrm>
            <a:off x="250824" y="188913"/>
            <a:ext cx="8669439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b="1" dirty="0" smtClean="0">
                <a:solidFill>
                  <a:srgbClr val="006047"/>
                </a:solidFill>
                <a:latin typeface="Arial Black" panose="020B0A04020102020204" pitchFamily="34" charset="0"/>
              </a:rPr>
              <a:t>Stanovení postupu likvidace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1095374"/>
            <a:ext cx="8248650" cy="458152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>
              <a:spcBef>
                <a:spcPct val="50000"/>
              </a:spcBef>
              <a:defRPr/>
            </a:pPr>
            <a:r>
              <a:rPr lang="cs-CZ" dirty="0" smtClean="0"/>
              <a:t>Koordinace s klíčovými institucemi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/>
          </a:p>
          <a:p>
            <a:pPr>
              <a:defRPr/>
            </a:pPr>
            <a:endParaRPr lang="cs-CZ" altLang="cs-CZ" dirty="0" smtClean="0"/>
          </a:p>
        </p:txBody>
      </p:sp>
      <p:pic>
        <p:nvPicPr>
          <p:cNvPr id="13" name="Obrázek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801017"/>
            <a:ext cx="8658226" cy="43235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607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52512"/>
            <a:ext cx="9144000" cy="5157787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60363" indent="-360363">
              <a:spcBef>
                <a:spcPct val="50000"/>
              </a:spcBef>
              <a:defRPr/>
            </a:pPr>
            <a:r>
              <a:rPr lang="cs-CZ" altLang="cs-CZ" sz="2400" dirty="0" smtClean="0"/>
              <a:t>Zadáno MŽP, zpracován draft: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altLang="cs-CZ" sz="2400" dirty="0" smtClean="0"/>
              <a:t>Cíle eradikace (krátkodobé – do 2025, dlouhodobé)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altLang="cs-CZ" sz="2400" dirty="0" smtClean="0"/>
              <a:t>Postup naplňování cílů (monitoring, eradikace, opatření u úlů,..)</a:t>
            </a:r>
            <a:endParaRPr lang="cs-CZ" altLang="cs-CZ" sz="2400" dirty="0"/>
          </a:p>
          <a:p>
            <a:pPr marL="360363" indent="-360363">
              <a:spcBef>
                <a:spcPct val="50000"/>
              </a:spcBef>
              <a:defRPr/>
            </a:pPr>
            <a:r>
              <a:rPr lang="cs-CZ" altLang="cs-CZ" sz="2400" dirty="0"/>
              <a:t>P</a:t>
            </a:r>
            <a:r>
              <a:rPr lang="cs-CZ" altLang="cs-CZ" sz="2400" dirty="0" smtClean="0"/>
              <a:t>opis druhu (ekologie, stanoviště) a jeho impakt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altLang="cs-CZ" sz="2400" dirty="0" smtClean="0"/>
              <a:t>Management – monitoring, prevence, práce s veřejností, jednotlivé </a:t>
            </a:r>
            <a:r>
              <a:rPr lang="cs-CZ" altLang="cs-CZ" sz="2400" dirty="0" err="1" smtClean="0"/>
              <a:t>managementové</a:t>
            </a:r>
            <a:r>
              <a:rPr lang="cs-CZ" altLang="cs-CZ" sz="2400" dirty="0" smtClean="0"/>
              <a:t> postupy - popis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altLang="cs-CZ" sz="2400" dirty="0" smtClean="0"/>
              <a:t>Přílohy – záměnné druhy</a:t>
            </a:r>
            <a:endParaRPr lang="cs-CZ" altLang="cs-CZ" sz="2400" dirty="0"/>
          </a:p>
          <a:p>
            <a:pPr>
              <a:defRPr/>
            </a:pPr>
            <a:endParaRPr lang="cs-CZ" altLang="cs-CZ" dirty="0"/>
          </a:p>
          <a:p>
            <a:pPr marL="360363" indent="-360363">
              <a:spcBef>
                <a:spcPct val="50000"/>
              </a:spcBef>
              <a:defRPr/>
            </a:pPr>
            <a:endParaRPr lang="cs-CZ" dirty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endParaRPr lang="cs-CZ" sz="2000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/>
          </a:p>
          <a:p>
            <a:pPr>
              <a:defRPr/>
            </a:pPr>
            <a:endParaRPr lang="cs-CZ" altLang="cs-CZ" sz="2800" dirty="0" smtClean="0"/>
          </a:p>
        </p:txBody>
      </p:sp>
      <p:sp>
        <p:nvSpPr>
          <p:cNvPr id="10243" name="Nadpis 1"/>
          <p:cNvSpPr>
            <a:spLocks noGrp="1"/>
          </p:cNvSpPr>
          <p:nvPr>
            <p:ph type="title"/>
          </p:nvPr>
        </p:nvSpPr>
        <p:spPr bwMode="auto">
          <a:xfrm>
            <a:off x="250825" y="188913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b="1" dirty="0" smtClean="0">
                <a:solidFill>
                  <a:srgbClr val="006047"/>
                </a:solidFill>
                <a:latin typeface="Arial Black" panose="020B0A04020102020204" pitchFamily="34" charset="0"/>
              </a:rPr>
              <a:t>Plán eradikace s. asijské</a:t>
            </a:r>
          </a:p>
        </p:txBody>
      </p:sp>
    </p:spTree>
    <p:extLst>
      <p:ext uri="{BB962C8B-B14F-4D97-AF65-F5344CB8AC3E}">
        <p14:creationId xmlns:p14="http://schemas.microsoft.com/office/powerpoint/2010/main" val="307745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52512"/>
            <a:ext cx="9144000" cy="5157787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60363" indent="-360363">
              <a:spcBef>
                <a:spcPct val="50000"/>
              </a:spcBef>
              <a:defRPr/>
            </a:pPr>
            <a:r>
              <a:rPr lang="cs-CZ" altLang="cs-CZ" sz="2400" dirty="0" smtClean="0"/>
              <a:t>Iniciativa Evropské komise, revize iniciativy EU z r. 2018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altLang="cs-CZ" sz="2400" dirty="0" smtClean="0"/>
              <a:t>Řeší úbytek volně žijících opylovačů v Evropě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altLang="cs-CZ" sz="2400" dirty="0" smtClean="0"/>
              <a:t>V rámci ČR řeší MŽP, vznikla mezirezortní skupina, první schůzka podzim 2023</a:t>
            </a:r>
          </a:p>
          <a:p>
            <a:pPr>
              <a:defRPr/>
            </a:pPr>
            <a:endParaRPr lang="cs-CZ" altLang="cs-CZ" dirty="0"/>
          </a:p>
          <a:p>
            <a:pPr marL="360363" indent="-360363">
              <a:spcBef>
                <a:spcPct val="50000"/>
              </a:spcBef>
              <a:defRPr/>
            </a:pPr>
            <a:endParaRPr lang="cs-CZ" dirty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endParaRPr lang="cs-CZ" sz="2000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/>
          </a:p>
          <a:p>
            <a:pPr>
              <a:defRPr/>
            </a:pPr>
            <a:endParaRPr lang="cs-CZ" altLang="cs-CZ" sz="2800" dirty="0" smtClean="0"/>
          </a:p>
        </p:txBody>
      </p:sp>
      <p:sp>
        <p:nvSpPr>
          <p:cNvPr id="10243" name="Nadpis 1"/>
          <p:cNvSpPr>
            <a:spLocks noGrp="1"/>
          </p:cNvSpPr>
          <p:nvPr>
            <p:ph type="title"/>
          </p:nvPr>
        </p:nvSpPr>
        <p:spPr bwMode="auto">
          <a:xfrm>
            <a:off x="250825" y="188913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b="1" dirty="0" smtClean="0">
                <a:solidFill>
                  <a:srgbClr val="006047"/>
                </a:solidFill>
                <a:latin typeface="Arial Black" panose="020B0A04020102020204" pitchFamily="34" charset="0"/>
              </a:rPr>
              <a:t>Nová dohoda pro opylovače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403" y="3401255"/>
            <a:ext cx="3305541" cy="21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7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22325"/>
            <a:ext cx="9144000" cy="5802211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60363" indent="-360363">
              <a:spcBef>
                <a:spcPct val="50000"/>
              </a:spcBef>
              <a:defRPr/>
            </a:pPr>
            <a:r>
              <a:rPr lang="cs-CZ" sz="2400" dirty="0" smtClean="0"/>
              <a:t>Sršeň asijská – druh z unijního seznamu </a:t>
            </a:r>
            <a:r>
              <a:rPr lang="cs-CZ" sz="2400" dirty="0" smtClean="0"/>
              <a:t>inv</a:t>
            </a:r>
            <a:r>
              <a:rPr lang="cs-CZ" sz="2400" dirty="0" smtClean="0"/>
              <a:t>azních</a:t>
            </a:r>
            <a:r>
              <a:rPr lang="cs-CZ" sz="2400" dirty="0" smtClean="0"/>
              <a:t> </a:t>
            </a:r>
            <a:r>
              <a:rPr lang="cs-CZ" sz="2400" dirty="0" smtClean="0"/>
              <a:t>druhů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sz="2400" dirty="0" smtClean="0"/>
              <a:t>První výskyty druhů z unijního </a:t>
            </a:r>
            <a:r>
              <a:rPr lang="cs-CZ" sz="2400" dirty="0"/>
              <a:t>s</a:t>
            </a:r>
            <a:r>
              <a:rPr lang="cs-CZ" sz="2400" dirty="0" smtClean="0"/>
              <a:t>eznamu dle § 13j (4) </a:t>
            </a:r>
            <a:r>
              <a:rPr lang="cs-CZ" sz="2400" dirty="0" smtClean="0"/>
              <a:t>zákona č. 114/1992 Sb. (ZOPK) řeší </a:t>
            </a:r>
            <a:r>
              <a:rPr lang="cs-CZ" sz="2400" dirty="0" smtClean="0"/>
              <a:t>AOPK ČR na základě rozhodnutí MŽP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sz="2400" dirty="0" smtClean="0"/>
              <a:t>AOPK ČR také </a:t>
            </a:r>
            <a:r>
              <a:rPr lang="cs-CZ" sz="2400" dirty="0"/>
              <a:t>dle § </a:t>
            </a:r>
            <a:r>
              <a:rPr lang="cs-CZ" sz="2400" dirty="0" smtClean="0"/>
              <a:t>13f (1) </a:t>
            </a:r>
            <a:r>
              <a:rPr lang="cs-CZ" sz="2400" dirty="0" smtClean="0"/>
              <a:t>ZOPK zajišťuje </a:t>
            </a:r>
            <a:r>
              <a:rPr lang="cs-CZ" sz="2400" dirty="0" smtClean="0"/>
              <a:t>monitoring nepůvodních druhů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sz="2400" dirty="0" smtClean="0"/>
              <a:t>V ČR první výskyt sršně asijské v říjnu 2023 (Plzeň, Rudná u Prahy), v únoru 2024 v Hrádku u Rokycan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>
              <a:defRPr/>
            </a:pPr>
            <a:endParaRPr lang="cs-CZ" altLang="cs-CZ" sz="2800" dirty="0" smtClean="0"/>
          </a:p>
        </p:txBody>
      </p:sp>
      <p:sp>
        <p:nvSpPr>
          <p:cNvPr id="8195" name="Nadpis 1"/>
          <p:cNvSpPr>
            <a:spLocks noGrp="1"/>
          </p:cNvSpPr>
          <p:nvPr>
            <p:ph type="title"/>
          </p:nvPr>
        </p:nvSpPr>
        <p:spPr bwMode="auto">
          <a:xfrm>
            <a:off x="250824" y="188913"/>
            <a:ext cx="8669439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b="1" dirty="0" smtClean="0">
                <a:solidFill>
                  <a:srgbClr val="006047"/>
                </a:solidFill>
                <a:latin typeface="Arial Black" panose="020B0A04020102020204" pitchFamily="34" charset="0"/>
              </a:rPr>
              <a:t>Úvodem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0" r="18298"/>
          <a:stretch/>
        </p:blipFill>
        <p:spPr>
          <a:xfrm>
            <a:off x="5499433" y="3723430"/>
            <a:ext cx="2836134" cy="28852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1" r="15390" b="7801"/>
          <a:stretch/>
        </p:blipFill>
        <p:spPr>
          <a:xfrm>
            <a:off x="734438" y="3723430"/>
            <a:ext cx="4030557" cy="288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6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2221"/>
            <a:ext cx="9144000" cy="5878715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cs-CZ" altLang="cs-CZ" sz="2400" dirty="0"/>
              <a:t>Složitá problematika (odchyt sršně vs. zabíjení necílových druhů)</a:t>
            </a:r>
          </a:p>
          <a:p>
            <a:pPr>
              <a:defRPr/>
            </a:pPr>
            <a:r>
              <a:rPr lang="cs-CZ" altLang="cs-CZ" sz="2400" dirty="0" smtClean="0"/>
              <a:t>Snaha zabránit masovému používání</a:t>
            </a:r>
          </a:p>
          <a:p>
            <a:pPr>
              <a:defRPr/>
            </a:pPr>
            <a:r>
              <a:rPr lang="cs-CZ" altLang="cs-CZ" sz="2400" dirty="0" smtClean="0"/>
              <a:t>Pro pracovníky AOPK ČR budou k dispozici</a:t>
            </a:r>
            <a:endParaRPr lang="cs-CZ" altLang="cs-CZ" sz="2400" dirty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/>
          </a:p>
          <a:p>
            <a:pPr>
              <a:defRPr/>
            </a:pPr>
            <a:endParaRPr lang="cs-CZ" altLang="cs-CZ" sz="2800" dirty="0" smtClean="0"/>
          </a:p>
        </p:txBody>
      </p:sp>
      <p:sp>
        <p:nvSpPr>
          <p:cNvPr id="8195" name="Nadpis 1"/>
          <p:cNvSpPr>
            <a:spLocks noGrp="1"/>
          </p:cNvSpPr>
          <p:nvPr>
            <p:ph type="title"/>
          </p:nvPr>
        </p:nvSpPr>
        <p:spPr bwMode="auto">
          <a:xfrm>
            <a:off x="250824" y="42998"/>
            <a:ext cx="8669439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b="1" dirty="0" smtClean="0">
                <a:solidFill>
                  <a:srgbClr val="006047"/>
                </a:solidFill>
                <a:latin typeface="Arial Black" panose="020B0A04020102020204" pitchFamily="34" charset="0"/>
              </a:rPr>
              <a:t>Využití pastí pro monitoring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18" y="3803515"/>
            <a:ext cx="2099261" cy="279682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53" y="4457644"/>
            <a:ext cx="2637252" cy="2637252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000" y="2551602"/>
            <a:ext cx="3083458" cy="1618815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141" y="2563820"/>
            <a:ext cx="2781468" cy="211778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354" y="4355388"/>
            <a:ext cx="1733396" cy="2311194"/>
          </a:xfrm>
          <a:prstGeom prst="rect">
            <a:avLst/>
          </a:prstGeom>
        </p:spPr>
      </p:pic>
      <p:cxnSp>
        <p:nvCxnSpPr>
          <p:cNvPr id="5" name="Přímá spojnice 4"/>
          <p:cNvCxnSpPr/>
          <p:nvPr/>
        </p:nvCxnSpPr>
        <p:spPr>
          <a:xfrm>
            <a:off x="134527" y="3657600"/>
            <a:ext cx="2602570" cy="29427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 flipH="1">
            <a:off x="134527" y="3657600"/>
            <a:ext cx="2391484" cy="3008982"/>
          </a:xfrm>
          <a:prstGeom prst="line">
            <a:avLst/>
          </a:prstGeom>
          <a:ln w="38100">
            <a:solidFill>
              <a:srgbClr val="FF0000"/>
            </a:solidFill>
            <a:tailEnd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72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2221"/>
            <a:ext cx="9144000" cy="5878715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cs-CZ" altLang="cs-CZ" sz="2400" dirty="0" smtClean="0"/>
              <a:t>To bude oříšek…</a:t>
            </a:r>
          </a:p>
          <a:p>
            <a:pPr>
              <a:defRPr/>
            </a:pPr>
            <a:r>
              <a:rPr lang="cs-CZ" altLang="cs-CZ" sz="2400" dirty="0" smtClean="0"/>
              <a:t>Přímé pozorování jedinců letících k hnízdu:</a:t>
            </a:r>
          </a:p>
          <a:p>
            <a:pPr marL="0" indent="0">
              <a:buNone/>
              <a:defRPr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- spontánně či vlastnoručně krmených</a:t>
            </a:r>
          </a:p>
          <a:p>
            <a:pPr marL="0" indent="0">
              <a:buNone/>
              <a:defRPr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- z jednoho směru či z několika (triangulace)</a:t>
            </a:r>
          </a:p>
          <a:p>
            <a:pPr marL="0" indent="0">
              <a:buNone/>
              <a:defRPr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- lze upravit (igelit, krepový papír)</a:t>
            </a:r>
            <a:endParaRPr lang="cs-CZ" altLang="cs-CZ" sz="2400" dirty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/>
          </a:p>
          <a:p>
            <a:pPr>
              <a:defRPr/>
            </a:pPr>
            <a:endParaRPr lang="cs-CZ" altLang="cs-CZ" sz="2800" dirty="0" smtClean="0"/>
          </a:p>
        </p:txBody>
      </p:sp>
      <p:sp>
        <p:nvSpPr>
          <p:cNvPr id="8195" name="Nadpis 1"/>
          <p:cNvSpPr>
            <a:spLocks noGrp="1"/>
          </p:cNvSpPr>
          <p:nvPr>
            <p:ph type="title"/>
          </p:nvPr>
        </p:nvSpPr>
        <p:spPr bwMode="auto">
          <a:xfrm>
            <a:off x="250824" y="42998"/>
            <a:ext cx="8669439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b="1" dirty="0" smtClean="0">
                <a:solidFill>
                  <a:srgbClr val="006047"/>
                </a:solidFill>
                <a:latin typeface="Arial Black" panose="020B0A04020102020204" pitchFamily="34" charset="0"/>
              </a:rPr>
              <a:t>Trasování hnízd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343" y="808481"/>
            <a:ext cx="2946789" cy="268233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8" y="4206435"/>
            <a:ext cx="2667475" cy="2013103"/>
          </a:xfrm>
          <a:prstGeom prst="rect">
            <a:avLst/>
          </a:prstGeom>
        </p:spPr>
      </p:pic>
      <p:pic>
        <p:nvPicPr>
          <p:cNvPr id="13" name="Zástupný obsah 4" descr="Obsah obrázku osoba, držení, ruka, hřebík&#10;&#10;Popis byl vytvořen automaticky">
            <a:extLst>
              <a:ext uri="{FF2B5EF4-FFF2-40B4-BE49-F238E27FC236}">
                <a16:creationId xmlns:a16="http://schemas.microsoft.com/office/drawing/2014/main" id="{AF4F64FF-81F3-96C8-CFE1-0AA41C8FB4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1" t="19912" r="27581" b="9956"/>
          <a:stretch/>
        </p:blipFill>
        <p:spPr>
          <a:xfrm>
            <a:off x="2877291" y="3586895"/>
            <a:ext cx="3299772" cy="30765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971" y="4206435"/>
            <a:ext cx="2282922" cy="211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1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2221"/>
            <a:ext cx="9144000" cy="5878715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cs-CZ" altLang="cs-CZ" sz="2400" dirty="0" smtClean="0"/>
              <a:t>Využití </a:t>
            </a:r>
            <a:r>
              <a:rPr lang="cs-CZ" altLang="cs-CZ" sz="2400" dirty="0" err="1" smtClean="0"/>
              <a:t>dronů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termokamery</a:t>
            </a:r>
            <a:endParaRPr lang="cs-CZ" altLang="cs-CZ" sz="2400" dirty="0" smtClean="0"/>
          </a:p>
          <a:p>
            <a:pPr marL="0" indent="0">
              <a:buNone/>
              <a:defRPr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- povolení k letu, létání v noci…</a:t>
            </a:r>
          </a:p>
          <a:p>
            <a:pPr marL="0" indent="0">
              <a:buNone/>
              <a:defRPr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- finančně náročnější</a:t>
            </a:r>
          </a:p>
          <a:p>
            <a:pPr marL="0" indent="0">
              <a:buNone/>
              <a:defRPr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- </a:t>
            </a:r>
            <a:r>
              <a:rPr lang="cs-CZ" altLang="cs-CZ" sz="2400" dirty="0" err="1" smtClean="0"/>
              <a:t>termokamery</a:t>
            </a:r>
            <a:r>
              <a:rPr lang="cs-CZ" altLang="cs-CZ" sz="2400" dirty="0" smtClean="0"/>
              <a:t> lze použít i ze země</a:t>
            </a:r>
            <a:endParaRPr lang="cs-CZ" altLang="cs-CZ" sz="2400" dirty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/>
          </a:p>
          <a:p>
            <a:pPr>
              <a:defRPr/>
            </a:pPr>
            <a:endParaRPr lang="cs-CZ" altLang="cs-CZ" sz="2800" dirty="0" smtClean="0"/>
          </a:p>
        </p:txBody>
      </p:sp>
      <p:sp>
        <p:nvSpPr>
          <p:cNvPr id="8195" name="Nadpis 1"/>
          <p:cNvSpPr>
            <a:spLocks noGrp="1"/>
          </p:cNvSpPr>
          <p:nvPr>
            <p:ph type="title"/>
          </p:nvPr>
        </p:nvSpPr>
        <p:spPr bwMode="auto">
          <a:xfrm>
            <a:off x="250824" y="42998"/>
            <a:ext cx="8669439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b="1" dirty="0" smtClean="0">
                <a:solidFill>
                  <a:srgbClr val="006047"/>
                </a:solidFill>
                <a:latin typeface="Arial Black" panose="020B0A04020102020204" pitchFamily="34" charset="0"/>
              </a:rPr>
              <a:t>Trasování hnízd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85" y="3189017"/>
            <a:ext cx="3390030" cy="21320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294" y="3189018"/>
            <a:ext cx="2827506" cy="214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7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2221"/>
            <a:ext cx="9144000" cy="5878715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cs-CZ" altLang="cs-CZ" sz="2400" dirty="0" smtClean="0"/>
              <a:t>Radiová telemetrie </a:t>
            </a: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cs-CZ" sz="2400" dirty="0"/>
              <a:t> </a:t>
            </a:r>
            <a:r>
              <a:rPr lang="cs-CZ" sz="2400" dirty="0" smtClean="0"/>
              <a:t>- vysoké pořizovací náklady</a:t>
            </a: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cs-CZ" sz="2400" dirty="0"/>
              <a:t> </a:t>
            </a:r>
            <a:r>
              <a:rPr lang="cs-CZ" sz="2400" dirty="0" smtClean="0"/>
              <a:t>- minimální návratnost čipu</a:t>
            </a: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cs-CZ" sz="2400" dirty="0"/>
              <a:t> </a:t>
            </a:r>
            <a:r>
              <a:rPr lang="cs-CZ" sz="2400" dirty="0" smtClean="0"/>
              <a:t>- účinné na cca 500m (cca 75% úspěšnost)</a:t>
            </a: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/>
          </a:p>
          <a:p>
            <a:pPr>
              <a:defRPr/>
            </a:pPr>
            <a:endParaRPr lang="cs-CZ" altLang="cs-CZ" sz="2800" dirty="0" smtClean="0"/>
          </a:p>
        </p:txBody>
      </p:sp>
      <p:sp>
        <p:nvSpPr>
          <p:cNvPr id="8195" name="Nadpis 1"/>
          <p:cNvSpPr>
            <a:spLocks noGrp="1"/>
          </p:cNvSpPr>
          <p:nvPr>
            <p:ph type="title"/>
          </p:nvPr>
        </p:nvSpPr>
        <p:spPr bwMode="auto">
          <a:xfrm>
            <a:off x="250824" y="42998"/>
            <a:ext cx="8669439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b="1" dirty="0" smtClean="0">
                <a:solidFill>
                  <a:srgbClr val="006047"/>
                </a:solidFill>
                <a:latin typeface="Arial Black" panose="020B0A04020102020204" pitchFamily="34" charset="0"/>
              </a:rPr>
              <a:t>Trasování hnízd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48" y="3180943"/>
            <a:ext cx="3737107" cy="237306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557" y="3180943"/>
            <a:ext cx="3171217" cy="237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7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jídlo, podepsat&#10;&#10;Popis byl vytvořen automaticky">
            <a:extLst>
              <a:ext uri="{FF2B5EF4-FFF2-40B4-BE49-F238E27FC236}">
                <a16:creationId xmlns:a16="http://schemas.microsoft.com/office/drawing/2014/main" id="{CDCE3E6D-C4B3-0746-89F1-CFFA8D31A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60" y="132718"/>
            <a:ext cx="1790077" cy="100691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D77D59A-2FEA-CC43-BD82-6E7C55D60A65}"/>
              </a:ext>
            </a:extLst>
          </p:cNvPr>
          <p:cNvSpPr txBox="1"/>
          <p:nvPr/>
        </p:nvSpPr>
        <p:spPr>
          <a:xfrm>
            <a:off x="822119" y="1599151"/>
            <a:ext cx="7259657" cy="7775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cs-CZ" sz="3200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DÍKY ZA </a:t>
            </a:r>
            <a:r>
              <a:rPr lang="cs-CZ" sz="32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POZORNOST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017" y="2720627"/>
            <a:ext cx="3497411" cy="2364405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0" y="5283954"/>
            <a:ext cx="3948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363" indent="-360363">
              <a:spcBef>
                <a:spcPct val="50000"/>
              </a:spcBef>
              <a:defRPr/>
            </a:pPr>
            <a:r>
              <a:rPr lang="cs-CZ" sz="2400" dirty="0">
                <a:hlinkClick r:id="rId4"/>
              </a:rPr>
              <a:t>https://invaznidruhy.nature.cz</a:t>
            </a:r>
            <a:endParaRPr lang="cs-CZ" sz="2400" dirty="0"/>
          </a:p>
        </p:txBody>
      </p:sp>
      <p:sp>
        <p:nvSpPr>
          <p:cNvPr id="3" name="Obdélník 2"/>
          <p:cNvSpPr/>
          <p:nvPr/>
        </p:nvSpPr>
        <p:spPr>
          <a:xfrm>
            <a:off x="5808986" y="5290573"/>
            <a:ext cx="3208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363" indent="-360363">
              <a:spcBef>
                <a:spcPct val="50000"/>
              </a:spcBef>
              <a:defRPr/>
            </a:pPr>
            <a:r>
              <a:rPr lang="cs-CZ" sz="2400" dirty="0" smtClean="0">
                <a:hlinkClick r:id="rId5"/>
              </a:rPr>
              <a:t>invaznidruhy@nature.cz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959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Nadpis 1"/>
          <p:cNvSpPr>
            <a:spLocks noGrp="1"/>
          </p:cNvSpPr>
          <p:nvPr>
            <p:ph type="title"/>
          </p:nvPr>
        </p:nvSpPr>
        <p:spPr bwMode="auto">
          <a:xfrm>
            <a:off x="142875" y="142875"/>
            <a:ext cx="8229600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cs-CZ" altLang="cs-CZ" sz="4000" b="1" dirty="0" smtClean="0">
                <a:solidFill>
                  <a:srgbClr val="006047"/>
                </a:solidFill>
                <a:latin typeface="Arial Black" panose="020B0A04020102020204" pitchFamily="34" charset="0"/>
              </a:rPr>
              <a:t>Rozšíření v Evropě </a:t>
            </a:r>
            <a:endParaRPr lang="cs-CZ" altLang="cs-CZ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09550" y="904673"/>
            <a:ext cx="8749624" cy="5175114"/>
          </a:xfrm>
        </p:spPr>
        <p:txBody>
          <a:bodyPr/>
          <a:lstStyle/>
          <a:p>
            <a:r>
              <a:rPr lang="cs-CZ" dirty="0" smtClean="0"/>
              <a:t>Původní v JV Asii, do Evropy 2004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64" y="74781"/>
            <a:ext cx="3205610" cy="34922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05" y="2290694"/>
            <a:ext cx="5413430" cy="440193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136" y="3695396"/>
            <a:ext cx="2295570" cy="306894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0" y="1672504"/>
            <a:ext cx="6459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sk-SK" u="sng" spc="-1" dirty="0">
                <a:solidFill>
                  <a:srgbClr val="0563C1"/>
                </a:solidFill>
                <a:latin typeface="Helvetica" panose="020B0604020202020204" pitchFamily="34" charset="0"/>
                <a:ea typeface="DejaVu Sans" panose="020B0603030804020204"/>
                <a:cs typeface="Helvetica" panose="020B0604020202020204" pitchFamily="34" charset="0"/>
                <a:hlinkClick r:id="rId6"/>
              </a:rPr>
              <a:t>https://frelonasiatique.mnhn.fr/biologie/#CarteProgression</a:t>
            </a:r>
            <a:r>
              <a:rPr lang="sk-SK" spc="-1" dirty="0">
                <a:solidFill>
                  <a:srgbClr val="000000"/>
                </a:solidFill>
                <a:latin typeface="Helvetica" panose="020B0604020202020204" pitchFamily="34" charset="0"/>
                <a:ea typeface="DejaVu Sans" panose="020B0603030804020204"/>
                <a:cs typeface="Helvetica" panose="020B0604020202020204" pitchFamily="34" charset="0"/>
              </a:rPr>
              <a:t> </a:t>
            </a:r>
            <a:endParaRPr lang="en-GB" spc="-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57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4" y="178373"/>
            <a:ext cx="4492760" cy="282271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738" y="178373"/>
            <a:ext cx="4281649" cy="404343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71" y="4221804"/>
            <a:ext cx="8563786" cy="25473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92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Nadpis 1"/>
          <p:cNvSpPr>
            <a:spLocks noGrp="1"/>
          </p:cNvSpPr>
          <p:nvPr>
            <p:ph type="title"/>
          </p:nvPr>
        </p:nvSpPr>
        <p:spPr bwMode="auto">
          <a:xfrm>
            <a:off x="142875" y="142875"/>
            <a:ext cx="8229600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cs-CZ" altLang="cs-CZ" sz="4000" b="1" dirty="0" smtClean="0">
                <a:solidFill>
                  <a:srgbClr val="006047"/>
                </a:solidFill>
                <a:latin typeface="Arial Black" panose="020B0A04020102020204" pitchFamily="34" charset="0"/>
              </a:rPr>
              <a:t>Životní cyklus</a:t>
            </a:r>
            <a:endParaRPr lang="cs-CZ" altLang="cs-CZ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09550" y="904673"/>
            <a:ext cx="8749624" cy="5175114"/>
          </a:xfrm>
        </p:spPr>
        <p:txBody>
          <a:bodyPr/>
          <a:lstStyle/>
          <a:p>
            <a:pPr marL="0" indent="0">
              <a:buNone/>
            </a:pPr>
            <a:endParaRPr lang="cs-CZ" dirty="0" smtClean="0"/>
          </a:p>
        </p:txBody>
      </p:sp>
      <p:pic>
        <p:nvPicPr>
          <p:cNvPr id="8" name="Picture 2" descr="Insects | Free Full-Text | Behaviour of Vespa velutina nigrithorax  (Hymenoptera: Vespidae) under Controlled Environmental Conditions">
            <a:extLst>
              <a:ext uri="{FF2B5EF4-FFF2-40B4-BE49-F238E27FC236}">
                <a16:creationId xmlns:a16="http://schemas.microsoft.com/office/drawing/2014/main" id="{A0B4485E-E536-38B9-4F07-3419E014B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11" y="776288"/>
            <a:ext cx="7059595" cy="601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91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63" y="1690688"/>
            <a:ext cx="4423824" cy="360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87" y="1651775"/>
            <a:ext cx="4315528" cy="3600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177047" y="180121"/>
            <a:ext cx="7568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600" b="1" dirty="0">
                <a:solidFill>
                  <a:srgbClr val="006047"/>
                </a:solidFill>
                <a:latin typeface="Arial Black" panose="020B0A04020102020204" pitchFamily="34" charset="0"/>
              </a:rPr>
              <a:t>s</a:t>
            </a:r>
            <a:r>
              <a:rPr lang="cs-CZ" altLang="cs-CZ" sz="3600" b="1" dirty="0" smtClean="0">
                <a:solidFill>
                  <a:srgbClr val="006047"/>
                </a:solidFill>
                <a:latin typeface="Arial Black" panose="020B0A04020102020204" pitchFamily="34" charset="0"/>
              </a:rPr>
              <a:t>. asijská            s. obecná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16447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22325"/>
            <a:ext cx="9144000" cy="5407025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60363" indent="-360363">
              <a:spcBef>
                <a:spcPct val="50000"/>
              </a:spcBef>
              <a:defRPr/>
            </a:pPr>
            <a:r>
              <a:rPr lang="cs-CZ" dirty="0" smtClean="0"/>
              <a:t>Zasláno na </a:t>
            </a:r>
            <a:r>
              <a:rPr lang="cs-CZ" dirty="0" smtClean="0">
                <a:hlinkClick r:id="rId2"/>
              </a:rPr>
              <a:t>invaznidruhy@nature.cz</a:t>
            </a:r>
            <a:r>
              <a:rPr lang="cs-CZ" dirty="0" smtClean="0"/>
              <a:t> v 2. pol. roku 2023</a:t>
            </a:r>
            <a:endParaRPr lang="cs-CZ" dirty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>
              <a:cs typeface="Arial" charset="0"/>
            </a:endParaRPr>
          </a:p>
          <a:p>
            <a:pPr marL="360363" indent="-360363">
              <a:spcBef>
                <a:spcPct val="50000"/>
              </a:spcBef>
              <a:buFontTx/>
              <a:buNone/>
              <a:defRPr/>
            </a:pPr>
            <a:r>
              <a:rPr lang="cs-CZ" sz="2000" dirty="0" smtClean="0"/>
              <a:t>     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 smtClean="0"/>
          </a:p>
          <a:p>
            <a:pPr>
              <a:defRPr/>
            </a:pPr>
            <a:endParaRPr lang="cs-CZ" altLang="cs-CZ" sz="2800" dirty="0" smtClean="0"/>
          </a:p>
        </p:txBody>
      </p:sp>
      <p:sp>
        <p:nvSpPr>
          <p:cNvPr id="8195" name="Nadpis 1"/>
          <p:cNvSpPr>
            <a:spLocks noGrp="1"/>
          </p:cNvSpPr>
          <p:nvPr>
            <p:ph type="title"/>
          </p:nvPr>
        </p:nvSpPr>
        <p:spPr bwMode="auto">
          <a:xfrm>
            <a:off x="250824" y="188913"/>
            <a:ext cx="8669439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b="1" dirty="0" smtClean="0">
                <a:solidFill>
                  <a:srgbClr val="006047"/>
                </a:solidFill>
                <a:latin typeface="Arial Black" panose="020B0A04020102020204" pitchFamily="34" charset="0"/>
              </a:rPr>
              <a:t>Další podobné druhy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184" y="3941086"/>
            <a:ext cx="1480623" cy="154416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08" y="2268873"/>
            <a:ext cx="2083704" cy="162798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08" y="3984685"/>
            <a:ext cx="1933554" cy="150057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9654" y="2268873"/>
            <a:ext cx="1624143" cy="25855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9284" y="4965343"/>
            <a:ext cx="2702417" cy="16966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8246" y="5565737"/>
            <a:ext cx="1413834" cy="123710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5687" y="1455737"/>
            <a:ext cx="1768434" cy="157638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208" y="5573084"/>
            <a:ext cx="1644830" cy="123748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0692" y="2635839"/>
            <a:ext cx="1797916" cy="23295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06457" y="1378875"/>
            <a:ext cx="1415500" cy="125696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4207" y="5068658"/>
            <a:ext cx="2437287" cy="161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9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76288"/>
            <a:ext cx="9144000" cy="4398337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cs-CZ" altLang="cs-CZ" dirty="0" smtClean="0"/>
              <a:t>Plzeň, 5. 10. 2023</a:t>
            </a:r>
          </a:p>
        </p:txBody>
      </p:sp>
      <p:sp>
        <p:nvSpPr>
          <p:cNvPr id="17411" name="Nadpis 1"/>
          <p:cNvSpPr>
            <a:spLocks noGrp="1"/>
          </p:cNvSpPr>
          <p:nvPr>
            <p:ph type="title"/>
          </p:nvPr>
        </p:nvSpPr>
        <p:spPr bwMode="auto">
          <a:xfrm>
            <a:off x="142875" y="142875"/>
            <a:ext cx="8229600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cs-CZ" altLang="cs-CZ" sz="3600" b="1" dirty="0" smtClean="0">
                <a:solidFill>
                  <a:srgbClr val="006047"/>
                </a:solidFill>
                <a:latin typeface="Arial Black" panose="020B0A04020102020204" pitchFamily="34" charset="0"/>
              </a:rPr>
              <a:t>První výskyt v ČR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91" y="3656451"/>
            <a:ext cx="4342740" cy="24427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6" y="3739001"/>
            <a:ext cx="3416536" cy="227769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461" y="991674"/>
            <a:ext cx="3484932" cy="232328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71" y="1185357"/>
            <a:ext cx="3426567" cy="228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5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76288"/>
            <a:ext cx="9144000" cy="4398337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cs-CZ" altLang="cs-CZ" dirty="0" smtClean="0"/>
              <a:t>Plzeň, 5. 10. 2023</a:t>
            </a:r>
          </a:p>
        </p:txBody>
      </p:sp>
      <p:sp>
        <p:nvSpPr>
          <p:cNvPr id="17411" name="Nadpis 1"/>
          <p:cNvSpPr>
            <a:spLocks noGrp="1"/>
          </p:cNvSpPr>
          <p:nvPr>
            <p:ph type="title"/>
          </p:nvPr>
        </p:nvSpPr>
        <p:spPr bwMode="auto">
          <a:xfrm>
            <a:off x="142875" y="142875"/>
            <a:ext cx="8229600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cs-CZ" altLang="cs-CZ" sz="3600" b="1" dirty="0" smtClean="0">
                <a:solidFill>
                  <a:srgbClr val="006047"/>
                </a:solidFill>
                <a:latin typeface="Arial Black" panose="020B0A04020102020204" pitchFamily="34" charset="0"/>
              </a:rPr>
              <a:t>První výskyt v ČR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77" y="437745"/>
            <a:ext cx="2623181" cy="392997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32" y="776288"/>
            <a:ext cx="2526203" cy="378468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" y="1409701"/>
            <a:ext cx="3086459" cy="462404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141" y="4706262"/>
            <a:ext cx="3067866" cy="190952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6829" y="4662589"/>
            <a:ext cx="2673514" cy="187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2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4485</TotalTime>
  <Words>489</Words>
  <Application>Microsoft Office PowerPoint</Application>
  <PresentationFormat>Předvádění na obrazovce (4:3)</PresentationFormat>
  <Paragraphs>173</Paragraphs>
  <Slides>24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DejaVu Sans</vt:lpstr>
      <vt:lpstr>Helvetica</vt:lpstr>
      <vt:lpstr>Motiv Office</vt:lpstr>
      <vt:lpstr>Prezentace aplikace PowerPoint</vt:lpstr>
      <vt:lpstr>Úvodem </vt:lpstr>
      <vt:lpstr>Rozšíření v Evropě </vt:lpstr>
      <vt:lpstr>Prezentace aplikace PowerPoint</vt:lpstr>
      <vt:lpstr>Životní cyklus</vt:lpstr>
      <vt:lpstr>Prezentace aplikace PowerPoint</vt:lpstr>
      <vt:lpstr>Další podobné druhy</vt:lpstr>
      <vt:lpstr>První výskyt v ČR</vt:lpstr>
      <vt:lpstr>První výskyt v ČR</vt:lpstr>
      <vt:lpstr>Co s tím?</vt:lpstr>
      <vt:lpstr>Informování veřejnosti</vt:lpstr>
      <vt:lpstr>Spolupráce s veřejností </vt:lpstr>
      <vt:lpstr>Spolupráce s veřejností</vt:lpstr>
      <vt:lpstr>Spolupráce s veřejností</vt:lpstr>
      <vt:lpstr>Aktivní komunikace se včelaři</vt:lpstr>
      <vt:lpstr>Spolupráce s HZS</vt:lpstr>
      <vt:lpstr>Stanovení postupu likvidace</vt:lpstr>
      <vt:lpstr>Plán eradikace s. asijské</vt:lpstr>
      <vt:lpstr>Nová dohoda pro opylovače</vt:lpstr>
      <vt:lpstr>Využití pastí pro monitoring</vt:lpstr>
      <vt:lpstr>Trasování hnízd</vt:lpstr>
      <vt:lpstr>Trasování hnízd</vt:lpstr>
      <vt:lpstr>Trasování hnízd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Smucar</dc:creator>
  <cp:lastModifiedBy>Tomáš Görner</cp:lastModifiedBy>
  <cp:revision>190</cp:revision>
  <dcterms:created xsi:type="dcterms:W3CDTF">2020-01-30T14:26:49Z</dcterms:created>
  <dcterms:modified xsi:type="dcterms:W3CDTF">2024-03-25T22:13:00Z</dcterms:modified>
</cp:coreProperties>
</file>